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36" r:id="rId18"/>
    <p:sldId id="271" r:id="rId19"/>
    <p:sldId id="272" r:id="rId20"/>
    <p:sldId id="426" r:id="rId21"/>
    <p:sldId id="274" r:id="rId22"/>
    <p:sldId id="275" r:id="rId23"/>
    <p:sldId id="276" r:id="rId24"/>
    <p:sldId id="337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5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</p:sldIdLst>
  <p:sldSz cx="10693400" cy="75596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jun li" initials="gl" lastIdx="1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9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7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4.xml"/><Relationship Id="rId69" Type="http://schemas.openxmlformats.org/officeDocument/2006/relationships/handoutMaster" Target="handoutMasters/handoutMaster1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15T22:06:55.080" idx="1">
    <p:pos x="10" y="10"/>
    <p:text>此处添加了一个约束i&lt;=k&lt;j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8815-B39D-4654-ABD6-C910FC737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27779-D02F-42F9-9EA0-3CE83024F8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5D2A-DCF9-4F79-817D-6250DCB9DD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baseline="-250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048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7CD7-3CF7-4CF8-B345-8E4AE5EC7E1D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17" name="TextBox 4"/>
          <p:cNvSpPr txBox="1"/>
          <p:nvPr userDrawn="1"/>
        </p:nvSpPr>
        <p:spPr>
          <a:xfrm>
            <a:off x="4320159" y="4038602"/>
            <a:ext cx="237966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sz="26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Prof. Zhenyu He</a:t>
            </a:r>
            <a:endParaRPr lang="en-US" sz="2600" b="1" dirty="0">
              <a:solidFill>
                <a:srgbClr val="575F6D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9" name="TextBox 6"/>
          <p:cNvSpPr txBox="1"/>
          <p:nvPr userDrawn="1"/>
        </p:nvSpPr>
        <p:spPr>
          <a:xfrm>
            <a:off x="3030061" y="4968479"/>
            <a:ext cx="495985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Harbin Institute of Technology, Shenzhen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713380"/>
            <a:ext cx="9158637" cy="639932"/>
          </a:xfrm>
        </p:spPr>
        <p:txBody>
          <a:bodyPr>
            <a:noAutofit/>
          </a:bodyPr>
          <a:lstStyle>
            <a:lvl1pPr>
              <a:defRPr sz="47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DFCD-7A3D-4AA1-97D6-06B243D79DE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487285" y="7006699"/>
            <a:ext cx="2406015" cy="402483"/>
          </a:xfrm>
        </p:spPr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8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窄普通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8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7064819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漫画风格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>
                <a:latin typeface="Comic Sans MS" panose="030F0702030302020204" pitchFamily="66" charset="0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>
                <a:latin typeface="+mn-lt"/>
              </a:defRPr>
            </a:lvl1pPr>
            <a:lvl2pPr>
              <a:lnSpc>
                <a:spcPct val="120000"/>
              </a:lnSpc>
              <a:defRPr sz="23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3000" t="3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35171" y="402484"/>
            <a:ext cx="922305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171" y="2012414"/>
            <a:ext cx="922305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5172" y="7006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42190" y="7006700"/>
            <a:ext cx="36090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52215" y="7006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802005" rtl="0" eaLnBrk="1" latinLnBrk="0" hangingPunct="1">
        <a:lnSpc>
          <a:spcPct val="90000"/>
        </a:lnSpc>
        <a:spcBef>
          <a:spcPct val="0"/>
        </a:spcBef>
        <a:buNone/>
        <a:defRPr sz="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660" indent="-200660" algn="l" defTabSz="802005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55" kern="1200">
          <a:solidFill>
            <a:schemeClr val="tx1"/>
          </a:solidFill>
          <a:latin typeface="+mn-lt"/>
          <a:ea typeface="+mn-ea"/>
          <a:cs typeface="+mn-cs"/>
        </a:defRPr>
      </a:lvl1pPr>
      <a:lvl2pPr marL="60134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40335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80467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3000" t="3000" r="3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7CD7-3CF7-4CF8-B345-8E4AE5EC7E1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2"/>
          <p:cNvSpPr txBox="1"/>
          <p:nvPr/>
        </p:nvSpPr>
        <p:spPr>
          <a:xfrm>
            <a:off x="1807163" y="996817"/>
            <a:ext cx="7402825" cy="194434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algn="ctr"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YNAMIC</a:t>
            </a:r>
            <a:endParaRPr lang="en-US" altLang="zh-CN" sz="5200" b="1" dirty="0">
              <a:solidFill>
                <a:srgbClr val="9A3D01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algn="ctr">
              <a:lnSpc>
                <a:spcPts val="7315"/>
              </a:lnSpc>
            </a:pP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ROGRAMMING</a:t>
            </a:r>
            <a:endParaRPr lang="zh-CN" altLang="en-US" sz="5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034683" y="280902"/>
            <a:ext cx="8634215" cy="6857997"/>
            <a:chOff x="1034683" y="348998"/>
            <a:chExt cx="8634215" cy="6857997"/>
          </a:xfrm>
        </p:grpSpPr>
        <p:sp>
          <p:nvSpPr>
            <p:cNvPr id="4" name="object 2"/>
            <p:cNvSpPr/>
            <p:nvPr/>
          </p:nvSpPr>
          <p:spPr>
            <a:xfrm>
              <a:off x="1034683" y="348998"/>
              <a:ext cx="8634215" cy="17144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4"/>
            <p:cNvSpPr/>
            <p:nvPr/>
          </p:nvSpPr>
          <p:spPr>
            <a:xfrm>
              <a:off x="1034683" y="2063495"/>
              <a:ext cx="8634215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3"/>
          <p:cNvSpPr txBox="1"/>
          <p:nvPr/>
        </p:nvSpPr>
        <p:spPr>
          <a:xfrm>
            <a:off x="1114549" y="1159600"/>
            <a:ext cx="9158637" cy="1186007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MATRIX-CHAIN MULTIPLICATION</a:t>
            </a:r>
            <a:endParaRPr lang="zh-CN" altLang="en-US" sz="32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P</a:t>
            </a:r>
            <a:r>
              <a:rPr lang="en-US" altLang="zh-CN" b="1" dirty="0"/>
              <a:t>ROBLEM </a:t>
            </a:r>
            <a:r>
              <a:rPr lang="en-US" altLang="zh-CN" sz="4200" b="1" dirty="0"/>
              <a:t>D</a:t>
            </a:r>
            <a:r>
              <a:rPr lang="en-US" altLang="zh-CN" b="1" dirty="0"/>
              <a:t>EFINITION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562681" cy="48180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Inputs</a:t>
            </a:r>
            <a:r>
              <a:rPr lang="en-US" altLang="zh-CN" dirty="0"/>
              <a:t>: Matrix chain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z="20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20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endParaRPr lang="en-US" altLang="zh-CN" sz="3200" spc="-5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Outputs</a:t>
            </a:r>
            <a:r>
              <a:rPr lang="en-US" altLang="zh-CN" dirty="0"/>
              <a:t>: 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z="2800" spc="-5" dirty="0">
                <a:solidFill>
                  <a:prstClr val="black"/>
                </a:solidFill>
                <a:cs typeface="Times New Roman" panose="02020603050405020304"/>
              </a:rPr>
              <a:t>...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endParaRPr lang="en-US" altLang="zh-CN" sz="1800" i="1" spc="15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700" marR="5080" lvl="0" indent="33020" defTabSz="914400">
              <a:lnSpc>
                <a:spcPct val="99000"/>
              </a:lnSpc>
              <a:spcBef>
                <a:spcPts val="180"/>
              </a:spcBef>
              <a:buNone/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is a 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3250" i="1" spc="125" dirty="0" err="1">
                <a:solidFill>
                  <a:srgbClr val="FF0000"/>
                </a:solidFill>
                <a:latin typeface="DejaVu Sans"/>
                <a:cs typeface="DejaVu Sans"/>
              </a:rPr>
              <a:t>×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q</a:t>
            </a:r>
            <a:r>
              <a:rPr lang="en-US" altLang="zh-CN" b="1" i="1" spc="12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matrix, and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B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q</a:t>
            </a:r>
            <a:r>
              <a:rPr lang="en-US" altLang="zh-CN" sz="3250" i="1" spc="125" dirty="0" err="1">
                <a:solidFill>
                  <a:srgbClr val="FF0000"/>
                </a:solidFill>
                <a:latin typeface="DejaVu Sans"/>
                <a:cs typeface="DejaVu Sans"/>
              </a:rPr>
              <a:t>×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r</a:t>
            </a:r>
            <a:r>
              <a:rPr lang="en-US" altLang="zh-CN" b="1" i="1" spc="-38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matrix,  then normally we spend </a:t>
            </a:r>
            <a:r>
              <a:rPr lang="en-US" altLang="zh-CN" b="1" spc="-5" dirty="0">
                <a:solidFill>
                  <a:prstClr val="black"/>
                </a:solidFill>
                <a:cs typeface="Times New Roman" panose="02020603050405020304"/>
              </a:rPr>
              <a:t>O(</a:t>
            </a:r>
            <a:r>
              <a:rPr lang="en-US" altLang="zh-CN" b="1" spc="-5" dirty="0" err="1">
                <a:solidFill>
                  <a:prstClr val="black"/>
                </a:solidFill>
                <a:cs typeface="Times New Roman" panose="02020603050405020304"/>
              </a:rPr>
              <a:t>pqr</a:t>
            </a:r>
            <a:r>
              <a:rPr lang="en-US" altLang="zh-CN" b="1" spc="-5" dirty="0">
                <a:solidFill>
                  <a:prstClr val="black"/>
                </a:solidFill>
                <a:cs typeface="Times New Roman" panose="02020603050405020304"/>
              </a:rPr>
              <a:t>)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times to  compute</a:t>
            </a:r>
            <a:r>
              <a:rPr lang="en-US" altLang="zh-CN" spc="-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AB.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7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b="1" kern="0" spc="-7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OTIVATION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2300" b="1" spc="-5" dirty="0">
                <a:solidFill>
                  <a:srgbClr val="0070C0"/>
                </a:solidFill>
                <a:cs typeface="Times New Roman" panose="02020603050405020304"/>
              </a:rPr>
              <a:t>Matrix multiplication fulfill multiplication</a:t>
            </a:r>
            <a:r>
              <a:rPr lang="en-US" altLang="zh-CN" sz="2300" b="1" spc="35" dirty="0">
                <a:solidFill>
                  <a:srgbClr val="0070C0"/>
                </a:solidFill>
                <a:cs typeface="Times New Roman" panose="02020603050405020304"/>
              </a:rPr>
              <a:t> </a:t>
            </a:r>
            <a:r>
              <a:rPr lang="en-US" altLang="zh-CN" sz="2300" b="1" spc="-25" dirty="0">
                <a:solidFill>
                  <a:srgbClr val="FF0000"/>
                </a:solidFill>
                <a:cs typeface="Times New Roman" panose="02020603050405020304"/>
              </a:rPr>
              <a:t>associativity.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lvl="0" indent="0" defTabSz="914400">
              <a:lnSpc>
                <a:spcPct val="100000"/>
              </a:lnSpc>
              <a:spcBef>
                <a:spcPts val="50"/>
              </a:spcBef>
              <a:buNone/>
            </a:pP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00" b="1" spc="-5" dirty="0">
                <a:solidFill>
                  <a:srgbClr val="0070C0"/>
                </a:solidFill>
                <a:cs typeface="Times New Roman" panose="02020603050405020304"/>
              </a:rPr>
              <a:t>Example: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27330" lvl="0" indent="0" defTabSz="914400">
              <a:lnSpc>
                <a:spcPct val="100000"/>
              </a:lnSpc>
              <a:spcBef>
                <a:spcPts val="102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12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425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)</a:t>
            </a:r>
            <a:r>
              <a:rPr lang="en-US" altLang="zh-CN" sz="2300" b="1" spc="-25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1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r>
              <a:rPr lang="en-US" altLang="zh-CN" sz="2300" b="1" spc="-25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7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....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01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 (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r>
              <a:rPr lang="en-US" altLang="zh-CN" sz="2300" b="1" spc="-37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30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ULTIPLICATION</a:t>
            </a:r>
            <a:r>
              <a:rPr lang="en-US" altLang="zh-CN" sz="3400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sz="30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RDER</a:t>
            </a:r>
            <a:endParaRPr lang="zh-CN" altLang="en-US" sz="30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7475132" cy="4818063"/>
          </a:xfrm>
        </p:spPr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3000" b="1" spc="-5" dirty="0">
                <a:solidFill>
                  <a:srgbClr val="0000CD"/>
                </a:solidFill>
                <a:cs typeface="Times New Roman" panose="02020603050405020304"/>
              </a:rPr>
              <a:t>The complexity depends on the</a:t>
            </a:r>
            <a:r>
              <a:rPr lang="en-US" altLang="zh-CN" sz="3000" b="1" spc="3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000" b="1" spc="-5" dirty="0">
                <a:solidFill>
                  <a:srgbClr val="0000CD"/>
                </a:solidFill>
                <a:cs typeface="Times New Roman" panose="02020603050405020304"/>
              </a:rPr>
              <a:t>order</a:t>
            </a: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Suppose</a:t>
            </a:r>
            <a:r>
              <a:rPr lang="en-US" altLang="zh-CN" spc="-1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 10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100</a:t>
            </a:r>
            <a:r>
              <a:rPr lang="en-US" altLang="zh-CN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matrix,</a:t>
            </a:r>
            <a:r>
              <a:rPr lang="en-US" altLang="zh-CN" spc="-1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100 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 matrix,</a:t>
            </a:r>
            <a:r>
              <a:rPr lang="en-US" altLang="zh-CN" spc="-10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5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50 matrix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T( (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)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pt-BR" altLang="zh-CN" spc="-25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)=10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100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+ 10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pt-BR" altLang="zh-CN" spc="204" dirty="0">
                <a:solidFill>
                  <a:prstClr val="black"/>
                </a:solidFill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50=7500</a:t>
            </a:r>
            <a:endParaRPr lang="pt-BR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cs typeface="Times New Roman" panose="02020603050405020304"/>
              </a:rPr>
              <a:t>T( A</a:t>
            </a:r>
            <a:r>
              <a:rPr lang="pt-BR" altLang="zh-CN" spc="-5" baseline="-25000" dirty="0">
                <a:cs typeface="Times New Roman" panose="02020603050405020304"/>
              </a:rPr>
              <a:t>1</a:t>
            </a:r>
            <a:r>
              <a:rPr lang="pt-BR" altLang="zh-CN" spc="-5" dirty="0">
                <a:cs typeface="Times New Roman" panose="02020603050405020304"/>
              </a:rPr>
              <a:t> ( A</a:t>
            </a:r>
            <a:r>
              <a:rPr lang="pt-BR" altLang="zh-CN" spc="-5" baseline="-25000" dirty="0">
                <a:cs typeface="Times New Roman" panose="02020603050405020304"/>
              </a:rPr>
              <a:t>2</a:t>
            </a:r>
            <a:r>
              <a:rPr lang="pt-BR" altLang="zh-CN" spc="-5" dirty="0">
                <a:cs typeface="Times New Roman" panose="02020603050405020304"/>
              </a:rPr>
              <a:t> A</a:t>
            </a:r>
            <a:r>
              <a:rPr lang="pt-BR" altLang="zh-CN" spc="-5" baseline="-25000" dirty="0">
                <a:cs typeface="Times New Roman" panose="02020603050405020304"/>
              </a:rPr>
              <a:t>3</a:t>
            </a:r>
            <a:r>
              <a:rPr lang="pt-BR" altLang="zh-CN" spc="-250" dirty="0">
                <a:cs typeface="Times New Roman" panose="02020603050405020304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))= 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50+10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</a:t>
            </a:r>
            <a:r>
              <a:rPr lang="pt-BR" altLang="zh-CN" spc="210" dirty="0"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50=750000</a:t>
            </a:r>
            <a:endParaRPr lang="pt-BR" altLang="zh-CN" dirty="0"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pt-BR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7375" lvl="1" indent="-173990" defTabSz="914400">
              <a:lnSpc>
                <a:spcPct val="100000"/>
              </a:lnSpc>
              <a:spcBef>
                <a:spcPts val="95"/>
              </a:spcBef>
              <a:buFontTx/>
              <a:buChar char="•"/>
              <a:tabLst>
                <a:tab pos="186690" algn="l"/>
                <a:tab pos="1730375" algn="l"/>
                <a:tab pos="4417695" algn="l"/>
              </a:tabLst>
            </a:pPr>
            <a:endParaRPr lang="en-US" altLang="zh-CN" sz="1700" dirty="0">
              <a:solidFill>
                <a:prstClr val="black"/>
              </a:solidFill>
              <a:cs typeface="Times New Roman" panose="02020603050405020304"/>
            </a:endParaRPr>
          </a:p>
          <a:p>
            <a:pPr marL="871220" lvl="1" indent="-457200" defTabSz="914400">
              <a:lnSpc>
                <a:spcPct val="100000"/>
              </a:lnSpc>
              <a:spcBef>
                <a:spcPts val="95"/>
              </a:spcBef>
            </a:pPr>
            <a:endParaRPr lang="en-US" altLang="zh-CN" sz="29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Denote the number </a:t>
            </a:r>
            <a:r>
              <a:rPr lang="en-US" altLang="zh-CN" sz="2300" dirty="0">
                <a:solidFill>
                  <a:srgbClr val="0000CD"/>
                </a:solidFill>
                <a:cs typeface="Times New Roman" panose="02020603050405020304"/>
              </a:rPr>
              <a:t>of </a:t>
            </a:r>
            <a:r>
              <a:rPr lang="en-US" altLang="zh-CN" sz="2300" spc="-10" dirty="0">
                <a:solidFill>
                  <a:srgbClr val="0000CD"/>
                </a:solidFill>
                <a:cs typeface="Times New Roman" panose="02020603050405020304"/>
              </a:rPr>
              <a:t>different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solutions as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P(n),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the  recursive function of</a:t>
            </a:r>
            <a:r>
              <a:rPr lang="en-US" altLang="zh-CN" sz="2300" spc="-1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Catalan</a:t>
            </a:r>
            <a:r>
              <a:rPr lang="en-US" altLang="zh-CN" sz="2300" b="1" i="1" spc="-3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number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414020" marR="5080" lvl="1" indent="33020" defTabSz="914400">
              <a:lnSpc>
                <a:spcPts val="2620"/>
              </a:lnSpc>
              <a:spcBef>
                <a:spcPts val="300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so big to solute the problem through  enumeration methods.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object 7"/>
          <p:cNvSpPr/>
          <p:nvPr/>
        </p:nvSpPr>
        <p:spPr>
          <a:xfrm>
            <a:off x="1471112" y="4697950"/>
            <a:ext cx="4741926" cy="7734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471112" y="2860467"/>
            <a:ext cx="4064508" cy="1372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r>
              <a:rPr lang="en-US" altLang="zh-CN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PACE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Denote the number </a:t>
            </a:r>
            <a:r>
              <a:rPr lang="en-US" altLang="zh-CN" sz="2300" dirty="0">
                <a:solidFill>
                  <a:srgbClr val="0000CD"/>
                </a:solidFill>
                <a:cs typeface="Times New Roman" panose="02020603050405020304"/>
              </a:rPr>
              <a:t>of </a:t>
            </a:r>
            <a:r>
              <a:rPr lang="en-US" altLang="zh-CN" sz="2300" spc="-10" dirty="0">
                <a:solidFill>
                  <a:srgbClr val="0000CD"/>
                </a:solidFill>
                <a:cs typeface="Times New Roman" panose="02020603050405020304"/>
              </a:rPr>
              <a:t>different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solutions as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P(n),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the  recursive function of</a:t>
            </a:r>
            <a:r>
              <a:rPr lang="en-US" altLang="zh-CN" sz="2300" spc="-1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Catalan</a:t>
            </a:r>
            <a:r>
              <a:rPr lang="en-US" altLang="zh-CN" sz="2300" b="1" i="1" spc="-3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number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414020" marR="5080" lvl="1" indent="33020" defTabSz="914400">
              <a:lnSpc>
                <a:spcPts val="2620"/>
              </a:lnSpc>
              <a:spcBef>
                <a:spcPts val="300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so big to solute the problem through  enumeration methods.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object 7"/>
          <p:cNvSpPr/>
          <p:nvPr/>
        </p:nvSpPr>
        <p:spPr>
          <a:xfrm>
            <a:off x="1471112" y="4697950"/>
            <a:ext cx="4741926" cy="7734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471112" y="2860467"/>
            <a:ext cx="4064508" cy="1372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r>
              <a:rPr lang="en-US" altLang="zh-CN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PACE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099796" y="3455545"/>
            <a:ext cx="3453272" cy="2132488"/>
            <a:chOff x="6099796" y="3455545"/>
            <a:chExt cx="3453272" cy="2132488"/>
          </a:xfrm>
        </p:grpSpPr>
        <p:sp>
          <p:nvSpPr>
            <p:cNvPr id="9" name="任意多边形: 形状 8"/>
            <p:cNvSpPr/>
            <p:nvPr/>
          </p:nvSpPr>
          <p:spPr>
            <a:xfrm>
              <a:off x="6099796" y="3455545"/>
              <a:ext cx="3453272" cy="2132488"/>
            </a:xfrm>
            <a:custGeom>
              <a:avLst/>
              <a:gdLst>
                <a:gd name="connsiteX0" fmla="*/ 2086290 w 3453272"/>
                <a:gd name="connsiteY0" fmla="*/ 2115127 h 2132488"/>
                <a:gd name="connsiteX1" fmla="*/ 2086290 w 3453272"/>
                <a:gd name="connsiteY1" fmla="*/ 2115127 h 2132488"/>
                <a:gd name="connsiteX2" fmla="*/ 2160181 w 3453272"/>
                <a:gd name="connsiteY2" fmla="*/ 2087418 h 2132488"/>
                <a:gd name="connsiteX3" fmla="*/ 2187890 w 3453272"/>
                <a:gd name="connsiteY3" fmla="*/ 2068945 h 2132488"/>
                <a:gd name="connsiteX4" fmla="*/ 2224835 w 3453272"/>
                <a:gd name="connsiteY4" fmla="*/ 2059709 h 2132488"/>
                <a:gd name="connsiteX5" fmla="*/ 2289490 w 3453272"/>
                <a:gd name="connsiteY5" fmla="*/ 2032000 h 2132488"/>
                <a:gd name="connsiteX6" fmla="*/ 2326435 w 3453272"/>
                <a:gd name="connsiteY6" fmla="*/ 2022764 h 2132488"/>
                <a:gd name="connsiteX7" fmla="*/ 2354144 w 3453272"/>
                <a:gd name="connsiteY7" fmla="*/ 2013527 h 2132488"/>
                <a:gd name="connsiteX8" fmla="*/ 2455744 w 3453272"/>
                <a:gd name="connsiteY8" fmla="*/ 1976582 h 2132488"/>
                <a:gd name="connsiteX9" fmla="*/ 2511163 w 3453272"/>
                <a:gd name="connsiteY9" fmla="*/ 1958109 h 2132488"/>
                <a:gd name="connsiteX10" fmla="*/ 2575817 w 3453272"/>
                <a:gd name="connsiteY10" fmla="*/ 1948873 h 2132488"/>
                <a:gd name="connsiteX11" fmla="*/ 2621999 w 3453272"/>
                <a:gd name="connsiteY11" fmla="*/ 1939636 h 2132488"/>
                <a:gd name="connsiteX12" fmla="*/ 2705126 w 3453272"/>
                <a:gd name="connsiteY12" fmla="*/ 1930400 h 2132488"/>
                <a:gd name="connsiteX13" fmla="*/ 2732835 w 3453272"/>
                <a:gd name="connsiteY13" fmla="*/ 1921164 h 2132488"/>
                <a:gd name="connsiteX14" fmla="*/ 2862144 w 3453272"/>
                <a:gd name="connsiteY14" fmla="*/ 1893454 h 2132488"/>
                <a:gd name="connsiteX15" fmla="*/ 2908326 w 3453272"/>
                <a:gd name="connsiteY15" fmla="*/ 1884218 h 2132488"/>
                <a:gd name="connsiteX16" fmla="*/ 2963744 w 3453272"/>
                <a:gd name="connsiteY16" fmla="*/ 1865745 h 2132488"/>
                <a:gd name="connsiteX17" fmla="*/ 2991453 w 3453272"/>
                <a:gd name="connsiteY17" fmla="*/ 1847273 h 2132488"/>
                <a:gd name="connsiteX18" fmla="*/ 3028399 w 3453272"/>
                <a:gd name="connsiteY18" fmla="*/ 1838036 h 2132488"/>
                <a:gd name="connsiteX19" fmla="*/ 3056108 w 3453272"/>
                <a:gd name="connsiteY19" fmla="*/ 1828800 h 2132488"/>
                <a:gd name="connsiteX20" fmla="*/ 3083817 w 3453272"/>
                <a:gd name="connsiteY20" fmla="*/ 1801091 h 2132488"/>
                <a:gd name="connsiteX21" fmla="*/ 3111526 w 3453272"/>
                <a:gd name="connsiteY21" fmla="*/ 1791854 h 2132488"/>
                <a:gd name="connsiteX22" fmla="*/ 3129999 w 3453272"/>
                <a:gd name="connsiteY22" fmla="*/ 1764145 h 2132488"/>
                <a:gd name="connsiteX23" fmla="*/ 3157708 w 3453272"/>
                <a:gd name="connsiteY23" fmla="*/ 1745673 h 2132488"/>
                <a:gd name="connsiteX24" fmla="*/ 3166944 w 3453272"/>
                <a:gd name="connsiteY24" fmla="*/ 1717964 h 2132488"/>
                <a:gd name="connsiteX25" fmla="*/ 3194653 w 3453272"/>
                <a:gd name="connsiteY25" fmla="*/ 1699491 h 2132488"/>
                <a:gd name="connsiteX26" fmla="*/ 3222363 w 3453272"/>
                <a:gd name="connsiteY26" fmla="*/ 1671782 h 2132488"/>
                <a:gd name="connsiteX27" fmla="*/ 3268544 w 3453272"/>
                <a:gd name="connsiteY27" fmla="*/ 1634836 h 2132488"/>
                <a:gd name="connsiteX28" fmla="*/ 3305490 w 3453272"/>
                <a:gd name="connsiteY28" fmla="*/ 1579418 h 2132488"/>
                <a:gd name="connsiteX29" fmla="*/ 3351672 w 3453272"/>
                <a:gd name="connsiteY29" fmla="*/ 1514764 h 2132488"/>
                <a:gd name="connsiteX30" fmla="*/ 3379381 w 3453272"/>
                <a:gd name="connsiteY30" fmla="*/ 1459345 h 2132488"/>
                <a:gd name="connsiteX31" fmla="*/ 3388617 w 3453272"/>
                <a:gd name="connsiteY31" fmla="*/ 1431636 h 2132488"/>
                <a:gd name="connsiteX32" fmla="*/ 3407090 w 3453272"/>
                <a:gd name="connsiteY32" fmla="*/ 1357745 h 2132488"/>
                <a:gd name="connsiteX33" fmla="*/ 3416326 w 3453272"/>
                <a:gd name="connsiteY33" fmla="*/ 1330036 h 2132488"/>
                <a:gd name="connsiteX34" fmla="*/ 3434799 w 3453272"/>
                <a:gd name="connsiteY34" fmla="*/ 1200727 h 2132488"/>
                <a:gd name="connsiteX35" fmla="*/ 3444035 w 3453272"/>
                <a:gd name="connsiteY35" fmla="*/ 1099127 h 2132488"/>
                <a:gd name="connsiteX36" fmla="*/ 3453272 w 3453272"/>
                <a:gd name="connsiteY36" fmla="*/ 1062182 h 2132488"/>
                <a:gd name="connsiteX37" fmla="*/ 3425563 w 3453272"/>
                <a:gd name="connsiteY37" fmla="*/ 711200 h 2132488"/>
                <a:gd name="connsiteX38" fmla="*/ 3407090 w 3453272"/>
                <a:gd name="connsiteY38" fmla="*/ 655782 h 2132488"/>
                <a:gd name="connsiteX39" fmla="*/ 3397853 w 3453272"/>
                <a:gd name="connsiteY39" fmla="*/ 628073 h 2132488"/>
                <a:gd name="connsiteX40" fmla="*/ 3388617 w 3453272"/>
                <a:gd name="connsiteY40" fmla="*/ 600364 h 2132488"/>
                <a:gd name="connsiteX41" fmla="*/ 3370144 w 3453272"/>
                <a:gd name="connsiteY41" fmla="*/ 572654 h 2132488"/>
                <a:gd name="connsiteX42" fmla="*/ 3351672 w 3453272"/>
                <a:gd name="connsiteY42" fmla="*/ 508000 h 2132488"/>
                <a:gd name="connsiteX43" fmla="*/ 3323963 w 3453272"/>
                <a:gd name="connsiteY43" fmla="*/ 480291 h 2132488"/>
                <a:gd name="connsiteX44" fmla="*/ 3287017 w 3453272"/>
                <a:gd name="connsiteY44" fmla="*/ 434109 h 2132488"/>
                <a:gd name="connsiteX45" fmla="*/ 3277781 w 3453272"/>
                <a:gd name="connsiteY45" fmla="*/ 406400 h 2132488"/>
                <a:gd name="connsiteX46" fmla="*/ 3250072 w 3453272"/>
                <a:gd name="connsiteY46" fmla="*/ 378691 h 2132488"/>
                <a:gd name="connsiteX47" fmla="*/ 3231599 w 3453272"/>
                <a:gd name="connsiteY47" fmla="*/ 350982 h 2132488"/>
                <a:gd name="connsiteX48" fmla="*/ 3203890 w 3453272"/>
                <a:gd name="connsiteY48" fmla="*/ 332509 h 2132488"/>
                <a:gd name="connsiteX49" fmla="*/ 3176181 w 3453272"/>
                <a:gd name="connsiteY49" fmla="*/ 295564 h 2132488"/>
                <a:gd name="connsiteX50" fmla="*/ 3139235 w 3453272"/>
                <a:gd name="connsiteY50" fmla="*/ 249382 h 2132488"/>
                <a:gd name="connsiteX51" fmla="*/ 3129999 w 3453272"/>
                <a:gd name="connsiteY51" fmla="*/ 221673 h 2132488"/>
                <a:gd name="connsiteX52" fmla="*/ 3074581 w 3453272"/>
                <a:gd name="connsiteY52" fmla="*/ 175491 h 2132488"/>
                <a:gd name="connsiteX53" fmla="*/ 3056108 w 3453272"/>
                <a:gd name="connsiteY53" fmla="*/ 147782 h 2132488"/>
                <a:gd name="connsiteX54" fmla="*/ 3028399 w 3453272"/>
                <a:gd name="connsiteY54" fmla="*/ 138545 h 2132488"/>
                <a:gd name="connsiteX55" fmla="*/ 2982217 w 3453272"/>
                <a:gd name="connsiteY55" fmla="*/ 110836 h 2132488"/>
                <a:gd name="connsiteX56" fmla="*/ 2954508 w 3453272"/>
                <a:gd name="connsiteY56" fmla="*/ 83127 h 2132488"/>
                <a:gd name="connsiteX57" fmla="*/ 2862144 w 3453272"/>
                <a:gd name="connsiteY57" fmla="*/ 55418 h 2132488"/>
                <a:gd name="connsiteX58" fmla="*/ 2797490 w 3453272"/>
                <a:gd name="connsiteY58" fmla="*/ 36945 h 2132488"/>
                <a:gd name="connsiteX59" fmla="*/ 2649708 w 3453272"/>
                <a:gd name="connsiteY59" fmla="*/ 18473 h 2132488"/>
                <a:gd name="connsiteX60" fmla="*/ 2520399 w 3453272"/>
                <a:gd name="connsiteY60" fmla="*/ 0 h 2132488"/>
                <a:gd name="connsiteX61" fmla="*/ 2483453 w 3453272"/>
                <a:gd name="connsiteY61" fmla="*/ 9236 h 2132488"/>
                <a:gd name="connsiteX62" fmla="*/ 2391090 w 3453272"/>
                <a:gd name="connsiteY62" fmla="*/ 27709 h 2132488"/>
                <a:gd name="connsiteX63" fmla="*/ 2335672 w 3453272"/>
                <a:gd name="connsiteY63" fmla="*/ 46182 h 2132488"/>
                <a:gd name="connsiteX64" fmla="*/ 2307963 w 3453272"/>
                <a:gd name="connsiteY64" fmla="*/ 64654 h 2132488"/>
                <a:gd name="connsiteX65" fmla="*/ 2271017 w 3453272"/>
                <a:gd name="connsiteY65" fmla="*/ 92364 h 2132488"/>
                <a:gd name="connsiteX66" fmla="*/ 2243308 w 3453272"/>
                <a:gd name="connsiteY66" fmla="*/ 101600 h 2132488"/>
                <a:gd name="connsiteX67" fmla="*/ 2215599 w 3453272"/>
                <a:gd name="connsiteY67" fmla="*/ 120073 h 2132488"/>
                <a:gd name="connsiteX68" fmla="*/ 2160181 w 3453272"/>
                <a:gd name="connsiteY68" fmla="*/ 138545 h 2132488"/>
                <a:gd name="connsiteX69" fmla="*/ 2132472 w 3453272"/>
                <a:gd name="connsiteY69" fmla="*/ 147782 h 2132488"/>
                <a:gd name="connsiteX70" fmla="*/ 2077053 w 3453272"/>
                <a:gd name="connsiteY70" fmla="*/ 166254 h 2132488"/>
                <a:gd name="connsiteX71" fmla="*/ 2021635 w 3453272"/>
                <a:gd name="connsiteY71" fmla="*/ 175491 h 2132488"/>
                <a:gd name="connsiteX72" fmla="*/ 1864617 w 3453272"/>
                <a:gd name="connsiteY72" fmla="*/ 193964 h 2132488"/>
                <a:gd name="connsiteX73" fmla="*/ 1772253 w 3453272"/>
                <a:gd name="connsiteY73" fmla="*/ 212436 h 2132488"/>
                <a:gd name="connsiteX74" fmla="*/ 1735308 w 3453272"/>
                <a:gd name="connsiteY74" fmla="*/ 221673 h 2132488"/>
                <a:gd name="connsiteX75" fmla="*/ 1689126 w 3453272"/>
                <a:gd name="connsiteY75" fmla="*/ 230909 h 2132488"/>
                <a:gd name="connsiteX76" fmla="*/ 1652181 w 3453272"/>
                <a:gd name="connsiteY76" fmla="*/ 240145 h 2132488"/>
                <a:gd name="connsiteX77" fmla="*/ 1596763 w 3453272"/>
                <a:gd name="connsiteY77" fmla="*/ 249382 h 2132488"/>
                <a:gd name="connsiteX78" fmla="*/ 1569053 w 3453272"/>
                <a:gd name="connsiteY78" fmla="*/ 258618 h 2132488"/>
                <a:gd name="connsiteX79" fmla="*/ 1532108 w 3453272"/>
                <a:gd name="connsiteY79" fmla="*/ 267854 h 2132488"/>
                <a:gd name="connsiteX80" fmla="*/ 1504399 w 3453272"/>
                <a:gd name="connsiteY80" fmla="*/ 277091 h 2132488"/>
                <a:gd name="connsiteX81" fmla="*/ 1458217 w 3453272"/>
                <a:gd name="connsiteY81" fmla="*/ 286327 h 2132488"/>
                <a:gd name="connsiteX82" fmla="*/ 1430508 w 3453272"/>
                <a:gd name="connsiteY82" fmla="*/ 295564 h 2132488"/>
                <a:gd name="connsiteX83" fmla="*/ 1384326 w 3453272"/>
                <a:gd name="connsiteY83" fmla="*/ 304800 h 2132488"/>
                <a:gd name="connsiteX84" fmla="*/ 1301199 w 3453272"/>
                <a:gd name="connsiteY84" fmla="*/ 323273 h 2132488"/>
                <a:gd name="connsiteX85" fmla="*/ 1236544 w 3453272"/>
                <a:gd name="connsiteY85" fmla="*/ 332509 h 2132488"/>
                <a:gd name="connsiteX86" fmla="*/ 1181126 w 3453272"/>
                <a:gd name="connsiteY86" fmla="*/ 350982 h 2132488"/>
                <a:gd name="connsiteX87" fmla="*/ 793199 w 3453272"/>
                <a:gd name="connsiteY87" fmla="*/ 369454 h 2132488"/>
                <a:gd name="connsiteX88" fmla="*/ 589999 w 3453272"/>
                <a:gd name="connsiteY88" fmla="*/ 378691 h 2132488"/>
                <a:gd name="connsiteX89" fmla="*/ 497635 w 3453272"/>
                <a:gd name="connsiteY89" fmla="*/ 397164 h 2132488"/>
                <a:gd name="connsiteX90" fmla="*/ 405272 w 3453272"/>
                <a:gd name="connsiteY90" fmla="*/ 415636 h 2132488"/>
                <a:gd name="connsiteX91" fmla="*/ 331381 w 3453272"/>
                <a:gd name="connsiteY91" fmla="*/ 443345 h 2132488"/>
                <a:gd name="connsiteX92" fmla="*/ 211308 w 3453272"/>
                <a:gd name="connsiteY92" fmla="*/ 480291 h 2132488"/>
                <a:gd name="connsiteX93" fmla="*/ 137417 w 3453272"/>
                <a:gd name="connsiteY93" fmla="*/ 544945 h 2132488"/>
                <a:gd name="connsiteX94" fmla="*/ 91235 w 3453272"/>
                <a:gd name="connsiteY94" fmla="*/ 581891 h 2132488"/>
                <a:gd name="connsiteX95" fmla="*/ 45053 w 3453272"/>
                <a:gd name="connsiteY95" fmla="*/ 655782 h 2132488"/>
                <a:gd name="connsiteX96" fmla="*/ 17344 w 3453272"/>
                <a:gd name="connsiteY96" fmla="*/ 692727 h 2132488"/>
                <a:gd name="connsiteX97" fmla="*/ 17344 w 3453272"/>
                <a:gd name="connsiteY97" fmla="*/ 997527 h 2132488"/>
                <a:gd name="connsiteX98" fmla="*/ 26581 w 3453272"/>
                <a:gd name="connsiteY98" fmla="*/ 1052945 h 2132488"/>
                <a:gd name="connsiteX99" fmla="*/ 45053 w 3453272"/>
                <a:gd name="connsiteY99" fmla="*/ 1108364 h 2132488"/>
                <a:gd name="connsiteX100" fmla="*/ 72763 w 3453272"/>
                <a:gd name="connsiteY100" fmla="*/ 1191491 h 2132488"/>
                <a:gd name="connsiteX101" fmla="*/ 109708 w 3453272"/>
                <a:gd name="connsiteY101" fmla="*/ 1246909 h 2132488"/>
                <a:gd name="connsiteX102" fmla="*/ 128181 w 3453272"/>
                <a:gd name="connsiteY102" fmla="*/ 1302327 h 2132488"/>
                <a:gd name="connsiteX103" fmla="*/ 155890 w 3453272"/>
                <a:gd name="connsiteY103" fmla="*/ 1366982 h 2132488"/>
                <a:gd name="connsiteX104" fmla="*/ 192835 w 3453272"/>
                <a:gd name="connsiteY104" fmla="*/ 1422400 h 2132488"/>
                <a:gd name="connsiteX105" fmla="*/ 229781 w 3453272"/>
                <a:gd name="connsiteY105" fmla="*/ 1468582 h 2132488"/>
                <a:gd name="connsiteX106" fmla="*/ 266726 w 3453272"/>
                <a:gd name="connsiteY106" fmla="*/ 1542473 h 2132488"/>
                <a:gd name="connsiteX107" fmla="*/ 322144 w 3453272"/>
                <a:gd name="connsiteY107" fmla="*/ 1597891 h 2132488"/>
                <a:gd name="connsiteX108" fmla="*/ 377563 w 3453272"/>
                <a:gd name="connsiteY108" fmla="*/ 1653309 h 2132488"/>
                <a:gd name="connsiteX109" fmla="*/ 386799 w 3453272"/>
                <a:gd name="connsiteY109" fmla="*/ 1681018 h 2132488"/>
                <a:gd name="connsiteX110" fmla="*/ 442217 w 3453272"/>
                <a:gd name="connsiteY110" fmla="*/ 1727200 h 2132488"/>
                <a:gd name="connsiteX111" fmla="*/ 469926 w 3453272"/>
                <a:gd name="connsiteY111" fmla="*/ 1764145 h 2132488"/>
                <a:gd name="connsiteX112" fmla="*/ 571526 w 3453272"/>
                <a:gd name="connsiteY112" fmla="*/ 1819564 h 2132488"/>
                <a:gd name="connsiteX113" fmla="*/ 608472 w 3453272"/>
                <a:gd name="connsiteY113" fmla="*/ 1838036 h 2132488"/>
                <a:gd name="connsiteX114" fmla="*/ 645417 w 3453272"/>
                <a:gd name="connsiteY114" fmla="*/ 1856509 h 2132488"/>
                <a:gd name="connsiteX115" fmla="*/ 728544 w 3453272"/>
                <a:gd name="connsiteY115" fmla="*/ 1874982 h 2132488"/>
                <a:gd name="connsiteX116" fmla="*/ 765490 w 3453272"/>
                <a:gd name="connsiteY116" fmla="*/ 1893454 h 2132488"/>
                <a:gd name="connsiteX117" fmla="*/ 811672 w 3453272"/>
                <a:gd name="connsiteY117" fmla="*/ 1911927 h 2132488"/>
                <a:gd name="connsiteX118" fmla="*/ 839381 w 3453272"/>
                <a:gd name="connsiteY118" fmla="*/ 1921164 h 2132488"/>
                <a:gd name="connsiteX119" fmla="*/ 885563 w 3453272"/>
                <a:gd name="connsiteY119" fmla="*/ 1948873 h 2132488"/>
                <a:gd name="connsiteX120" fmla="*/ 968690 w 3453272"/>
                <a:gd name="connsiteY120" fmla="*/ 1958109 h 2132488"/>
                <a:gd name="connsiteX121" fmla="*/ 1107235 w 3453272"/>
                <a:gd name="connsiteY121" fmla="*/ 1967345 h 2132488"/>
                <a:gd name="connsiteX122" fmla="*/ 1301199 w 3453272"/>
                <a:gd name="connsiteY122" fmla="*/ 1985818 h 2132488"/>
                <a:gd name="connsiteX123" fmla="*/ 1347381 w 3453272"/>
                <a:gd name="connsiteY123" fmla="*/ 2004291 h 2132488"/>
                <a:gd name="connsiteX124" fmla="*/ 1448981 w 3453272"/>
                <a:gd name="connsiteY124" fmla="*/ 2022764 h 2132488"/>
                <a:gd name="connsiteX125" fmla="*/ 1513635 w 3453272"/>
                <a:gd name="connsiteY125" fmla="*/ 2050473 h 2132488"/>
                <a:gd name="connsiteX126" fmla="*/ 1569053 w 3453272"/>
                <a:gd name="connsiteY126" fmla="*/ 2068945 h 2132488"/>
                <a:gd name="connsiteX127" fmla="*/ 1596763 w 3453272"/>
                <a:gd name="connsiteY127" fmla="*/ 2078182 h 2132488"/>
                <a:gd name="connsiteX128" fmla="*/ 1633708 w 3453272"/>
                <a:gd name="connsiteY128" fmla="*/ 2087418 h 2132488"/>
                <a:gd name="connsiteX129" fmla="*/ 1679890 w 3453272"/>
                <a:gd name="connsiteY129" fmla="*/ 2105891 h 2132488"/>
                <a:gd name="connsiteX130" fmla="*/ 1753781 w 3453272"/>
                <a:gd name="connsiteY130" fmla="*/ 2115127 h 2132488"/>
                <a:gd name="connsiteX131" fmla="*/ 1993926 w 3453272"/>
                <a:gd name="connsiteY131" fmla="*/ 2115127 h 2132488"/>
                <a:gd name="connsiteX132" fmla="*/ 2086290 w 3453272"/>
                <a:gd name="connsiteY132" fmla="*/ 2115127 h 21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453272" h="2132488">
                  <a:moveTo>
                    <a:pt x="2086290" y="2115127"/>
                  </a:moveTo>
                  <a:lnTo>
                    <a:pt x="2086290" y="2115127"/>
                  </a:lnTo>
                  <a:cubicBezTo>
                    <a:pt x="2110920" y="2105891"/>
                    <a:pt x="2136234" y="2098303"/>
                    <a:pt x="2160181" y="2087418"/>
                  </a:cubicBezTo>
                  <a:cubicBezTo>
                    <a:pt x="2170287" y="2082824"/>
                    <a:pt x="2177687" y="2073318"/>
                    <a:pt x="2187890" y="2068945"/>
                  </a:cubicBezTo>
                  <a:cubicBezTo>
                    <a:pt x="2199558" y="2063945"/>
                    <a:pt x="2212629" y="2063196"/>
                    <a:pt x="2224835" y="2059709"/>
                  </a:cubicBezTo>
                  <a:cubicBezTo>
                    <a:pt x="2289056" y="2041361"/>
                    <a:pt x="2210672" y="2061556"/>
                    <a:pt x="2289490" y="2032000"/>
                  </a:cubicBezTo>
                  <a:cubicBezTo>
                    <a:pt x="2301376" y="2027543"/>
                    <a:pt x="2314229" y="2026251"/>
                    <a:pt x="2326435" y="2022764"/>
                  </a:cubicBezTo>
                  <a:cubicBezTo>
                    <a:pt x="2335796" y="2020089"/>
                    <a:pt x="2345028" y="2016946"/>
                    <a:pt x="2354144" y="2013527"/>
                  </a:cubicBezTo>
                  <a:cubicBezTo>
                    <a:pt x="2456957" y="1974971"/>
                    <a:pt x="2339321" y="2015390"/>
                    <a:pt x="2455744" y="1976582"/>
                  </a:cubicBezTo>
                  <a:lnTo>
                    <a:pt x="2511163" y="1958109"/>
                  </a:lnTo>
                  <a:cubicBezTo>
                    <a:pt x="2532714" y="1955030"/>
                    <a:pt x="2554343" y="1952452"/>
                    <a:pt x="2575817" y="1948873"/>
                  </a:cubicBezTo>
                  <a:cubicBezTo>
                    <a:pt x="2591302" y="1946292"/>
                    <a:pt x="2606458" y="1941856"/>
                    <a:pt x="2621999" y="1939636"/>
                  </a:cubicBezTo>
                  <a:cubicBezTo>
                    <a:pt x="2649598" y="1935693"/>
                    <a:pt x="2677417" y="1933479"/>
                    <a:pt x="2705126" y="1930400"/>
                  </a:cubicBezTo>
                  <a:cubicBezTo>
                    <a:pt x="2714362" y="1927321"/>
                    <a:pt x="2723474" y="1923839"/>
                    <a:pt x="2732835" y="1921164"/>
                  </a:cubicBezTo>
                  <a:cubicBezTo>
                    <a:pt x="2772163" y="1909927"/>
                    <a:pt x="2826780" y="1900527"/>
                    <a:pt x="2862144" y="1893454"/>
                  </a:cubicBezTo>
                  <a:cubicBezTo>
                    <a:pt x="2877538" y="1890375"/>
                    <a:pt x="2893433" y="1889182"/>
                    <a:pt x="2908326" y="1884218"/>
                  </a:cubicBezTo>
                  <a:cubicBezTo>
                    <a:pt x="2926799" y="1878060"/>
                    <a:pt x="2947542" y="1876546"/>
                    <a:pt x="2963744" y="1865745"/>
                  </a:cubicBezTo>
                  <a:cubicBezTo>
                    <a:pt x="2972980" y="1859588"/>
                    <a:pt x="2981250" y="1851646"/>
                    <a:pt x="2991453" y="1847273"/>
                  </a:cubicBezTo>
                  <a:cubicBezTo>
                    <a:pt x="3003121" y="1842272"/>
                    <a:pt x="3016193" y="1841523"/>
                    <a:pt x="3028399" y="1838036"/>
                  </a:cubicBezTo>
                  <a:cubicBezTo>
                    <a:pt x="3037760" y="1835361"/>
                    <a:pt x="3046872" y="1831879"/>
                    <a:pt x="3056108" y="1828800"/>
                  </a:cubicBezTo>
                  <a:cubicBezTo>
                    <a:pt x="3065344" y="1819564"/>
                    <a:pt x="3072949" y="1808337"/>
                    <a:pt x="3083817" y="1801091"/>
                  </a:cubicBezTo>
                  <a:cubicBezTo>
                    <a:pt x="3091918" y="1795690"/>
                    <a:pt x="3103923" y="1797936"/>
                    <a:pt x="3111526" y="1791854"/>
                  </a:cubicBezTo>
                  <a:cubicBezTo>
                    <a:pt x="3120194" y="1784919"/>
                    <a:pt x="3122149" y="1771994"/>
                    <a:pt x="3129999" y="1764145"/>
                  </a:cubicBezTo>
                  <a:cubicBezTo>
                    <a:pt x="3137848" y="1756296"/>
                    <a:pt x="3148472" y="1751830"/>
                    <a:pt x="3157708" y="1745673"/>
                  </a:cubicBezTo>
                  <a:cubicBezTo>
                    <a:pt x="3160787" y="1736437"/>
                    <a:pt x="3160862" y="1725567"/>
                    <a:pt x="3166944" y="1717964"/>
                  </a:cubicBezTo>
                  <a:cubicBezTo>
                    <a:pt x="3173879" y="1709296"/>
                    <a:pt x="3186125" y="1706597"/>
                    <a:pt x="3194653" y="1699491"/>
                  </a:cubicBezTo>
                  <a:cubicBezTo>
                    <a:pt x="3204688" y="1691129"/>
                    <a:pt x="3214001" y="1681817"/>
                    <a:pt x="3222363" y="1671782"/>
                  </a:cubicBezTo>
                  <a:cubicBezTo>
                    <a:pt x="3254501" y="1633217"/>
                    <a:pt x="3223055" y="1650000"/>
                    <a:pt x="3268544" y="1634836"/>
                  </a:cubicBezTo>
                  <a:cubicBezTo>
                    <a:pt x="3284256" y="1587703"/>
                    <a:pt x="3267751" y="1623446"/>
                    <a:pt x="3305490" y="1579418"/>
                  </a:cubicBezTo>
                  <a:cubicBezTo>
                    <a:pt x="3322674" y="1559370"/>
                    <a:pt x="3337053" y="1536693"/>
                    <a:pt x="3351672" y="1514764"/>
                  </a:cubicBezTo>
                  <a:cubicBezTo>
                    <a:pt x="3374886" y="1445117"/>
                    <a:pt x="3343572" y="1530962"/>
                    <a:pt x="3379381" y="1459345"/>
                  </a:cubicBezTo>
                  <a:cubicBezTo>
                    <a:pt x="3383735" y="1450637"/>
                    <a:pt x="3386055" y="1441029"/>
                    <a:pt x="3388617" y="1431636"/>
                  </a:cubicBezTo>
                  <a:cubicBezTo>
                    <a:pt x="3395297" y="1407142"/>
                    <a:pt x="3399062" y="1381831"/>
                    <a:pt x="3407090" y="1357745"/>
                  </a:cubicBezTo>
                  <a:cubicBezTo>
                    <a:pt x="3410169" y="1348509"/>
                    <a:pt x="3414214" y="1339540"/>
                    <a:pt x="3416326" y="1330036"/>
                  </a:cubicBezTo>
                  <a:cubicBezTo>
                    <a:pt x="3423034" y="1299851"/>
                    <a:pt x="3432002" y="1227304"/>
                    <a:pt x="3434799" y="1200727"/>
                  </a:cubicBezTo>
                  <a:cubicBezTo>
                    <a:pt x="3438359" y="1166908"/>
                    <a:pt x="3439541" y="1132835"/>
                    <a:pt x="3444035" y="1099127"/>
                  </a:cubicBezTo>
                  <a:cubicBezTo>
                    <a:pt x="3445713" y="1086544"/>
                    <a:pt x="3450193" y="1074497"/>
                    <a:pt x="3453272" y="1062182"/>
                  </a:cubicBezTo>
                  <a:cubicBezTo>
                    <a:pt x="3451424" y="1014133"/>
                    <a:pt x="3453076" y="793739"/>
                    <a:pt x="3425563" y="711200"/>
                  </a:cubicBezTo>
                  <a:lnTo>
                    <a:pt x="3407090" y="655782"/>
                  </a:lnTo>
                  <a:lnTo>
                    <a:pt x="3397853" y="628073"/>
                  </a:lnTo>
                  <a:cubicBezTo>
                    <a:pt x="3394774" y="618837"/>
                    <a:pt x="3394017" y="608465"/>
                    <a:pt x="3388617" y="600364"/>
                  </a:cubicBezTo>
                  <a:lnTo>
                    <a:pt x="3370144" y="572654"/>
                  </a:lnTo>
                  <a:cubicBezTo>
                    <a:pt x="3368913" y="567728"/>
                    <a:pt x="3356972" y="515950"/>
                    <a:pt x="3351672" y="508000"/>
                  </a:cubicBezTo>
                  <a:cubicBezTo>
                    <a:pt x="3344426" y="497132"/>
                    <a:pt x="3333199" y="489527"/>
                    <a:pt x="3323963" y="480291"/>
                  </a:cubicBezTo>
                  <a:cubicBezTo>
                    <a:pt x="3300745" y="410641"/>
                    <a:pt x="3334765" y="493795"/>
                    <a:pt x="3287017" y="434109"/>
                  </a:cubicBezTo>
                  <a:cubicBezTo>
                    <a:pt x="3280935" y="426506"/>
                    <a:pt x="3283181" y="414501"/>
                    <a:pt x="3277781" y="406400"/>
                  </a:cubicBezTo>
                  <a:cubicBezTo>
                    <a:pt x="3270535" y="395532"/>
                    <a:pt x="3258434" y="388726"/>
                    <a:pt x="3250072" y="378691"/>
                  </a:cubicBezTo>
                  <a:cubicBezTo>
                    <a:pt x="3242965" y="370163"/>
                    <a:pt x="3239448" y="358831"/>
                    <a:pt x="3231599" y="350982"/>
                  </a:cubicBezTo>
                  <a:cubicBezTo>
                    <a:pt x="3223750" y="343133"/>
                    <a:pt x="3211739" y="340358"/>
                    <a:pt x="3203890" y="332509"/>
                  </a:cubicBezTo>
                  <a:cubicBezTo>
                    <a:pt x="3193005" y="321624"/>
                    <a:pt x="3185417" y="307879"/>
                    <a:pt x="3176181" y="295564"/>
                  </a:cubicBezTo>
                  <a:cubicBezTo>
                    <a:pt x="3152963" y="225912"/>
                    <a:pt x="3186983" y="309067"/>
                    <a:pt x="3139235" y="249382"/>
                  </a:cubicBezTo>
                  <a:cubicBezTo>
                    <a:pt x="3133153" y="241780"/>
                    <a:pt x="3135399" y="229774"/>
                    <a:pt x="3129999" y="221673"/>
                  </a:cubicBezTo>
                  <a:cubicBezTo>
                    <a:pt x="3115776" y="200339"/>
                    <a:pt x="3095026" y="189122"/>
                    <a:pt x="3074581" y="175491"/>
                  </a:cubicBezTo>
                  <a:cubicBezTo>
                    <a:pt x="3068423" y="166255"/>
                    <a:pt x="3064776" y="154717"/>
                    <a:pt x="3056108" y="147782"/>
                  </a:cubicBezTo>
                  <a:cubicBezTo>
                    <a:pt x="3048505" y="141700"/>
                    <a:pt x="3037107" y="142899"/>
                    <a:pt x="3028399" y="138545"/>
                  </a:cubicBezTo>
                  <a:cubicBezTo>
                    <a:pt x="3012342" y="130516"/>
                    <a:pt x="2996579" y="121607"/>
                    <a:pt x="2982217" y="110836"/>
                  </a:cubicBezTo>
                  <a:cubicBezTo>
                    <a:pt x="2971767" y="102999"/>
                    <a:pt x="2965926" y="89471"/>
                    <a:pt x="2954508" y="83127"/>
                  </a:cubicBezTo>
                  <a:cubicBezTo>
                    <a:pt x="2933165" y="71269"/>
                    <a:pt x="2887915" y="62447"/>
                    <a:pt x="2862144" y="55418"/>
                  </a:cubicBezTo>
                  <a:cubicBezTo>
                    <a:pt x="2840520" y="49521"/>
                    <a:pt x="2819572" y="40785"/>
                    <a:pt x="2797490" y="36945"/>
                  </a:cubicBezTo>
                  <a:cubicBezTo>
                    <a:pt x="2748580" y="28439"/>
                    <a:pt x="2698969" y="24631"/>
                    <a:pt x="2649708" y="18473"/>
                  </a:cubicBezTo>
                  <a:cubicBezTo>
                    <a:pt x="2557254" y="6916"/>
                    <a:pt x="2600286" y="13314"/>
                    <a:pt x="2520399" y="0"/>
                  </a:cubicBezTo>
                  <a:cubicBezTo>
                    <a:pt x="2508084" y="3079"/>
                    <a:pt x="2495866" y="6576"/>
                    <a:pt x="2483453" y="9236"/>
                  </a:cubicBezTo>
                  <a:cubicBezTo>
                    <a:pt x="2452753" y="15815"/>
                    <a:pt x="2420876" y="17780"/>
                    <a:pt x="2391090" y="27709"/>
                  </a:cubicBezTo>
                  <a:cubicBezTo>
                    <a:pt x="2372617" y="33867"/>
                    <a:pt x="2351874" y="35381"/>
                    <a:pt x="2335672" y="46182"/>
                  </a:cubicBezTo>
                  <a:cubicBezTo>
                    <a:pt x="2326436" y="52339"/>
                    <a:pt x="2316996" y="58202"/>
                    <a:pt x="2307963" y="64654"/>
                  </a:cubicBezTo>
                  <a:cubicBezTo>
                    <a:pt x="2295436" y="73602"/>
                    <a:pt x="2284383" y="84726"/>
                    <a:pt x="2271017" y="92364"/>
                  </a:cubicBezTo>
                  <a:cubicBezTo>
                    <a:pt x="2262564" y="97194"/>
                    <a:pt x="2252544" y="98521"/>
                    <a:pt x="2243308" y="101600"/>
                  </a:cubicBezTo>
                  <a:cubicBezTo>
                    <a:pt x="2234072" y="107758"/>
                    <a:pt x="2225743" y="115565"/>
                    <a:pt x="2215599" y="120073"/>
                  </a:cubicBezTo>
                  <a:cubicBezTo>
                    <a:pt x="2197805" y="127981"/>
                    <a:pt x="2178654" y="132387"/>
                    <a:pt x="2160181" y="138545"/>
                  </a:cubicBezTo>
                  <a:lnTo>
                    <a:pt x="2132472" y="147782"/>
                  </a:lnTo>
                  <a:lnTo>
                    <a:pt x="2077053" y="166254"/>
                  </a:lnTo>
                  <a:cubicBezTo>
                    <a:pt x="2058580" y="169333"/>
                    <a:pt x="2040174" y="172842"/>
                    <a:pt x="2021635" y="175491"/>
                  </a:cubicBezTo>
                  <a:cubicBezTo>
                    <a:pt x="1977238" y="181833"/>
                    <a:pt x="1908215" y="189119"/>
                    <a:pt x="1864617" y="193964"/>
                  </a:cubicBezTo>
                  <a:cubicBezTo>
                    <a:pt x="1778787" y="215421"/>
                    <a:pt x="1885510" y="189784"/>
                    <a:pt x="1772253" y="212436"/>
                  </a:cubicBezTo>
                  <a:cubicBezTo>
                    <a:pt x="1759805" y="214926"/>
                    <a:pt x="1747700" y="218919"/>
                    <a:pt x="1735308" y="221673"/>
                  </a:cubicBezTo>
                  <a:cubicBezTo>
                    <a:pt x="1719983" y="225079"/>
                    <a:pt x="1704451" y="227504"/>
                    <a:pt x="1689126" y="230909"/>
                  </a:cubicBezTo>
                  <a:cubicBezTo>
                    <a:pt x="1676734" y="233663"/>
                    <a:pt x="1664628" y="237655"/>
                    <a:pt x="1652181" y="240145"/>
                  </a:cubicBezTo>
                  <a:cubicBezTo>
                    <a:pt x="1633817" y="243818"/>
                    <a:pt x="1615045" y="245319"/>
                    <a:pt x="1596763" y="249382"/>
                  </a:cubicBezTo>
                  <a:cubicBezTo>
                    <a:pt x="1587259" y="251494"/>
                    <a:pt x="1578415" y="255943"/>
                    <a:pt x="1569053" y="258618"/>
                  </a:cubicBezTo>
                  <a:cubicBezTo>
                    <a:pt x="1556847" y="262105"/>
                    <a:pt x="1544314" y="264367"/>
                    <a:pt x="1532108" y="267854"/>
                  </a:cubicBezTo>
                  <a:cubicBezTo>
                    <a:pt x="1522747" y="270529"/>
                    <a:pt x="1513844" y="274730"/>
                    <a:pt x="1504399" y="277091"/>
                  </a:cubicBezTo>
                  <a:cubicBezTo>
                    <a:pt x="1489169" y="280899"/>
                    <a:pt x="1473447" y="282519"/>
                    <a:pt x="1458217" y="286327"/>
                  </a:cubicBezTo>
                  <a:cubicBezTo>
                    <a:pt x="1448772" y="288688"/>
                    <a:pt x="1439953" y="293203"/>
                    <a:pt x="1430508" y="295564"/>
                  </a:cubicBezTo>
                  <a:cubicBezTo>
                    <a:pt x="1415278" y="299372"/>
                    <a:pt x="1399651" y="301395"/>
                    <a:pt x="1384326" y="304800"/>
                  </a:cubicBezTo>
                  <a:cubicBezTo>
                    <a:pt x="1334517" y="315868"/>
                    <a:pt x="1356903" y="313989"/>
                    <a:pt x="1301199" y="323273"/>
                  </a:cubicBezTo>
                  <a:cubicBezTo>
                    <a:pt x="1279725" y="326852"/>
                    <a:pt x="1258096" y="329430"/>
                    <a:pt x="1236544" y="332509"/>
                  </a:cubicBezTo>
                  <a:cubicBezTo>
                    <a:pt x="1218071" y="338667"/>
                    <a:pt x="1200501" y="349045"/>
                    <a:pt x="1181126" y="350982"/>
                  </a:cubicBezTo>
                  <a:cubicBezTo>
                    <a:pt x="981260" y="370968"/>
                    <a:pt x="1149708" y="356250"/>
                    <a:pt x="793199" y="369454"/>
                  </a:cubicBezTo>
                  <a:lnTo>
                    <a:pt x="589999" y="378691"/>
                  </a:lnTo>
                  <a:cubicBezTo>
                    <a:pt x="534519" y="397184"/>
                    <a:pt x="587845" y="381245"/>
                    <a:pt x="497635" y="397164"/>
                  </a:cubicBezTo>
                  <a:cubicBezTo>
                    <a:pt x="466715" y="402620"/>
                    <a:pt x="405272" y="415636"/>
                    <a:pt x="405272" y="415636"/>
                  </a:cubicBezTo>
                  <a:cubicBezTo>
                    <a:pt x="340603" y="447970"/>
                    <a:pt x="396775" y="423224"/>
                    <a:pt x="331381" y="443345"/>
                  </a:cubicBezTo>
                  <a:cubicBezTo>
                    <a:pt x="193893" y="485648"/>
                    <a:pt x="294980" y="459371"/>
                    <a:pt x="211308" y="480291"/>
                  </a:cubicBezTo>
                  <a:cubicBezTo>
                    <a:pt x="114531" y="538357"/>
                    <a:pt x="207963" y="474399"/>
                    <a:pt x="137417" y="544945"/>
                  </a:cubicBezTo>
                  <a:cubicBezTo>
                    <a:pt x="123477" y="558885"/>
                    <a:pt x="105175" y="567951"/>
                    <a:pt x="91235" y="581891"/>
                  </a:cubicBezTo>
                  <a:cubicBezTo>
                    <a:pt x="56347" y="616779"/>
                    <a:pt x="69442" y="616760"/>
                    <a:pt x="45053" y="655782"/>
                  </a:cubicBezTo>
                  <a:cubicBezTo>
                    <a:pt x="36894" y="668836"/>
                    <a:pt x="26580" y="680412"/>
                    <a:pt x="17344" y="692727"/>
                  </a:cubicBezTo>
                  <a:cubicBezTo>
                    <a:pt x="-12823" y="813402"/>
                    <a:pt x="2496" y="737687"/>
                    <a:pt x="17344" y="997527"/>
                  </a:cubicBezTo>
                  <a:cubicBezTo>
                    <a:pt x="18412" y="1016224"/>
                    <a:pt x="22039" y="1034777"/>
                    <a:pt x="26581" y="1052945"/>
                  </a:cubicBezTo>
                  <a:cubicBezTo>
                    <a:pt x="31304" y="1071836"/>
                    <a:pt x="40330" y="1089473"/>
                    <a:pt x="45053" y="1108364"/>
                  </a:cubicBezTo>
                  <a:cubicBezTo>
                    <a:pt x="52848" y="1139543"/>
                    <a:pt x="56711" y="1162062"/>
                    <a:pt x="72763" y="1191491"/>
                  </a:cubicBezTo>
                  <a:cubicBezTo>
                    <a:pt x="83394" y="1210981"/>
                    <a:pt x="109708" y="1246909"/>
                    <a:pt x="109708" y="1246909"/>
                  </a:cubicBezTo>
                  <a:lnTo>
                    <a:pt x="128181" y="1302327"/>
                  </a:lnTo>
                  <a:cubicBezTo>
                    <a:pt x="137737" y="1330995"/>
                    <a:pt x="138768" y="1338445"/>
                    <a:pt x="155890" y="1366982"/>
                  </a:cubicBezTo>
                  <a:cubicBezTo>
                    <a:pt x="167312" y="1386020"/>
                    <a:pt x="185814" y="1401338"/>
                    <a:pt x="192835" y="1422400"/>
                  </a:cubicBezTo>
                  <a:cubicBezTo>
                    <a:pt x="205583" y="1460640"/>
                    <a:pt x="193971" y="1444708"/>
                    <a:pt x="229781" y="1468582"/>
                  </a:cubicBezTo>
                  <a:cubicBezTo>
                    <a:pt x="242096" y="1493212"/>
                    <a:pt x="247254" y="1523001"/>
                    <a:pt x="266726" y="1542473"/>
                  </a:cubicBezTo>
                  <a:cubicBezTo>
                    <a:pt x="285199" y="1560946"/>
                    <a:pt x="308703" y="1575490"/>
                    <a:pt x="322144" y="1597891"/>
                  </a:cubicBezTo>
                  <a:cubicBezTo>
                    <a:pt x="354862" y="1652422"/>
                    <a:pt x="332822" y="1638396"/>
                    <a:pt x="377563" y="1653309"/>
                  </a:cubicBezTo>
                  <a:cubicBezTo>
                    <a:pt x="380642" y="1662545"/>
                    <a:pt x="381399" y="1672917"/>
                    <a:pt x="386799" y="1681018"/>
                  </a:cubicBezTo>
                  <a:cubicBezTo>
                    <a:pt x="417059" y="1726409"/>
                    <a:pt x="408142" y="1693125"/>
                    <a:pt x="442217" y="1727200"/>
                  </a:cubicBezTo>
                  <a:cubicBezTo>
                    <a:pt x="453102" y="1738085"/>
                    <a:pt x="459041" y="1753260"/>
                    <a:pt x="469926" y="1764145"/>
                  </a:cubicBezTo>
                  <a:cubicBezTo>
                    <a:pt x="486801" y="1781020"/>
                    <a:pt x="571422" y="1819512"/>
                    <a:pt x="571526" y="1819564"/>
                  </a:cubicBezTo>
                  <a:lnTo>
                    <a:pt x="608472" y="1838036"/>
                  </a:lnTo>
                  <a:cubicBezTo>
                    <a:pt x="620787" y="1844193"/>
                    <a:pt x="631916" y="1853809"/>
                    <a:pt x="645417" y="1856509"/>
                  </a:cubicBezTo>
                  <a:cubicBezTo>
                    <a:pt x="657967" y="1859019"/>
                    <a:pt x="713629" y="1869389"/>
                    <a:pt x="728544" y="1874982"/>
                  </a:cubicBezTo>
                  <a:cubicBezTo>
                    <a:pt x="741436" y="1879817"/>
                    <a:pt x="752908" y="1887862"/>
                    <a:pt x="765490" y="1893454"/>
                  </a:cubicBezTo>
                  <a:cubicBezTo>
                    <a:pt x="780641" y="1900188"/>
                    <a:pt x="796148" y="1906105"/>
                    <a:pt x="811672" y="1911927"/>
                  </a:cubicBezTo>
                  <a:cubicBezTo>
                    <a:pt x="820788" y="1915346"/>
                    <a:pt x="830673" y="1916810"/>
                    <a:pt x="839381" y="1921164"/>
                  </a:cubicBezTo>
                  <a:cubicBezTo>
                    <a:pt x="855438" y="1929193"/>
                    <a:pt x="868301" y="1943941"/>
                    <a:pt x="885563" y="1948873"/>
                  </a:cubicBezTo>
                  <a:cubicBezTo>
                    <a:pt x="912370" y="1956532"/>
                    <a:pt x="940907" y="1955794"/>
                    <a:pt x="968690" y="1958109"/>
                  </a:cubicBezTo>
                  <a:cubicBezTo>
                    <a:pt x="1014814" y="1961953"/>
                    <a:pt x="1061111" y="1963501"/>
                    <a:pt x="1107235" y="1967345"/>
                  </a:cubicBezTo>
                  <a:cubicBezTo>
                    <a:pt x="1171958" y="1972739"/>
                    <a:pt x="1301199" y="1985818"/>
                    <a:pt x="1301199" y="1985818"/>
                  </a:cubicBezTo>
                  <a:cubicBezTo>
                    <a:pt x="1316593" y="1991976"/>
                    <a:pt x="1331652" y="1999048"/>
                    <a:pt x="1347381" y="2004291"/>
                  </a:cubicBezTo>
                  <a:cubicBezTo>
                    <a:pt x="1380040" y="2015177"/>
                    <a:pt x="1415333" y="2017957"/>
                    <a:pt x="1448981" y="2022764"/>
                  </a:cubicBezTo>
                  <a:cubicBezTo>
                    <a:pt x="1538175" y="2052494"/>
                    <a:pt x="1399502" y="2004820"/>
                    <a:pt x="1513635" y="2050473"/>
                  </a:cubicBezTo>
                  <a:cubicBezTo>
                    <a:pt x="1531714" y="2057705"/>
                    <a:pt x="1550580" y="2062788"/>
                    <a:pt x="1569053" y="2068945"/>
                  </a:cubicBezTo>
                  <a:cubicBezTo>
                    <a:pt x="1578290" y="2072024"/>
                    <a:pt x="1587317" y="2075821"/>
                    <a:pt x="1596763" y="2078182"/>
                  </a:cubicBezTo>
                  <a:cubicBezTo>
                    <a:pt x="1609078" y="2081261"/>
                    <a:pt x="1621665" y="2083404"/>
                    <a:pt x="1633708" y="2087418"/>
                  </a:cubicBezTo>
                  <a:cubicBezTo>
                    <a:pt x="1649437" y="2092661"/>
                    <a:pt x="1663735" y="2102163"/>
                    <a:pt x="1679890" y="2105891"/>
                  </a:cubicBezTo>
                  <a:cubicBezTo>
                    <a:pt x="1704076" y="2111472"/>
                    <a:pt x="1729151" y="2112048"/>
                    <a:pt x="1753781" y="2115127"/>
                  </a:cubicBezTo>
                  <a:cubicBezTo>
                    <a:pt x="1847118" y="2146241"/>
                    <a:pt x="1783509" y="2128703"/>
                    <a:pt x="1993926" y="2115127"/>
                  </a:cubicBezTo>
                  <a:cubicBezTo>
                    <a:pt x="2018696" y="2113529"/>
                    <a:pt x="2070896" y="2115127"/>
                    <a:pt x="2086290" y="2115127"/>
                  </a:cubicBezTo>
                  <a:close/>
                </a:path>
              </a:pathLst>
            </a:custGeom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528474" y="3917357"/>
              <a:ext cx="2792111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lvl="0">
                <a:spcBef>
                  <a:spcPts val="95"/>
                </a:spcBef>
              </a:pPr>
              <a:r>
                <a:rPr lang="en-US" altLang="zh-CN" sz="3500" spc="-5" dirty="0">
                  <a:solidFill>
                    <a:prstClr val="black"/>
                  </a:solidFill>
                  <a:latin typeface="Comic Sans MS" panose="030F0702030302020204"/>
                  <a:cs typeface="Comic Sans MS" panose="030F0702030302020204"/>
                </a:rPr>
                <a:t>Enumerating</a:t>
              </a:r>
              <a:endParaRPr lang="en-US" altLang="zh-CN" sz="3500" dirty="0">
                <a:solidFill>
                  <a:prstClr val="black"/>
                </a:solidFill>
                <a:latin typeface="Comic Sans MS" panose="030F0702030302020204"/>
                <a:cs typeface="Comic Sans MS" panose="030F0702030302020204"/>
              </a:endParaRPr>
            </a:p>
          </p:txBody>
        </p:sp>
        <p:sp>
          <p:nvSpPr>
            <p:cNvPr id="11" name="object 16"/>
            <p:cNvSpPr txBox="1"/>
            <p:nvPr/>
          </p:nvSpPr>
          <p:spPr>
            <a:xfrm>
              <a:off x="6694932" y="4639706"/>
              <a:ext cx="2209800" cy="5588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3500" spc="-5" dirty="0">
                  <a:latin typeface="Comic Sans MS" panose="030F0702030302020204"/>
                  <a:cs typeface="Comic Sans MS" panose="030F0702030302020204"/>
                </a:rPr>
                <a:t>won’t</a:t>
              </a:r>
              <a:r>
                <a:rPr sz="3500" spc="-60" dirty="0"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sz="3500" spc="-5" dirty="0">
                  <a:latin typeface="Comic Sans MS" panose="030F0702030302020204"/>
                  <a:cs typeface="Comic Sans MS" panose="030F0702030302020204"/>
                </a:rPr>
                <a:t>work</a:t>
              </a:r>
              <a:endParaRPr sz="3500" dirty="0">
                <a:latin typeface="Comic Sans MS" panose="030F0702030302020204"/>
                <a:cs typeface="Comic Sans MS" panose="030F0702030302020204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TEP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: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TRUCTURE OF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PTIMAL</a:t>
            </a:r>
            <a:r>
              <a:rPr lang="en-US" altLang="zh-CN" b="1" kern="0" spc="-39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6817201" cy="4818063"/>
          </a:xfrm>
        </p:spPr>
        <p:txBody>
          <a:bodyPr>
            <a:normAutofit/>
          </a:bodyPr>
          <a:lstStyle/>
          <a:p>
            <a:pPr marL="268605" lvl="0" indent="-256540" defTabSz="914400">
              <a:lnSpc>
                <a:spcPct val="100000"/>
              </a:lnSpc>
              <a:spcBef>
                <a:spcPts val="480"/>
              </a:spcBef>
              <a:buFontTx/>
              <a:buChar char="•"/>
              <a:tabLst>
                <a:tab pos="269240" algn="l"/>
                <a:tab pos="52660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Denote the multiplication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9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1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+</a:t>
            </a:r>
            <a:r>
              <a:rPr lang="en-US" altLang="zh-CN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j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	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as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</a:t>
            </a:r>
            <a:r>
              <a:rPr lang="en-US" altLang="zh-CN" i="1" spc="-5" dirty="0" err="1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:</a:t>
            </a:r>
            <a:r>
              <a:rPr lang="en-US" altLang="zh-CN" spc="-18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8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j</a:t>
            </a:r>
            <a:r>
              <a:rPr lang="en-US" altLang="zh-CN" spc="-8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]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68605" lvl="0" indent="-256540" defTabSz="914400">
              <a:lnSpc>
                <a:spcPct val="100000"/>
              </a:lnSpc>
              <a:spcBef>
                <a:spcPts val="385"/>
              </a:spcBef>
              <a:buFontTx/>
              <a:buChar char="•"/>
              <a:tabLst>
                <a:tab pos="269240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Suppose we cut at </a:t>
            </a:r>
            <a:r>
              <a:rPr lang="en-US" altLang="zh-CN" i="1" spc="4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k,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and get a optimal</a:t>
            </a:r>
            <a:r>
              <a:rPr lang="en-US" altLang="zh-CN" spc="6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order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25"/>
              </a:spcBef>
              <a:buFont typeface="Schoolbook Uralic"/>
              <a:buChar char="•"/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64897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2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 = ((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 +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en-US" altLang="zh-CN" i="1" spc="2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1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))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52730" lvl="0" indent="-240030" defTabSz="914400">
              <a:lnSpc>
                <a:spcPct val="100000"/>
              </a:lnSpc>
              <a:spcBef>
                <a:spcPts val="1795"/>
              </a:spcBef>
              <a:buSzPct val="96000"/>
              <a:buFont typeface="Schoolbook Uralic"/>
              <a:buChar char="•"/>
              <a:tabLst>
                <a:tab pos="252095" algn="l"/>
              </a:tabLst>
            </a:pP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[1:n]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=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[1:k]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3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[k+1:n]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173990" marR="5080" lvl="0" indent="-161925" defTabSz="914400">
              <a:lnSpc>
                <a:spcPct val="101000"/>
              </a:lnSpc>
              <a:spcBef>
                <a:spcPts val="570"/>
              </a:spcBef>
              <a:buFontTx/>
              <a:buChar char="•"/>
              <a:tabLst>
                <a:tab pos="269240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we can prove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[1:k]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and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[k+1:n]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are</a:t>
            </a:r>
            <a:r>
              <a:rPr lang="en-US" altLang="zh-CN" spc="-204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order</a:t>
            </a:r>
            <a:r>
              <a:rPr lang="en-US" altLang="zh-CN" spc="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too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30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ULTIPLICATION</a:t>
            </a:r>
            <a:r>
              <a:rPr lang="en-US" altLang="zh-CN" sz="3400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sz="30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RDER</a:t>
            </a:r>
            <a:endParaRPr lang="zh-CN" altLang="en-US" sz="30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7475132" cy="4818063"/>
          </a:xfrm>
        </p:spPr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b="1" spc="-5" dirty="0">
                <a:solidFill>
                  <a:srgbClr val="0000CD"/>
                </a:solidFill>
                <a:cs typeface="Times New Roman" panose="02020603050405020304"/>
              </a:rPr>
              <a:t>The complexity depends on the</a:t>
            </a:r>
            <a:r>
              <a:rPr lang="en-US" altLang="zh-CN" b="1" spc="3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b="1" spc="-5" dirty="0">
                <a:solidFill>
                  <a:srgbClr val="0000CD"/>
                </a:solidFill>
                <a:cs typeface="Times New Roman" panose="02020603050405020304"/>
              </a:rPr>
              <a:t>order</a:t>
            </a:r>
            <a:endParaRPr lang="en-US" altLang="zh-CN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Suppose</a:t>
            </a:r>
            <a:r>
              <a:rPr lang="en-US" altLang="zh-CN" spc="-1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 10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100</a:t>
            </a:r>
            <a:r>
              <a:rPr lang="en-US" altLang="zh-CN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matrix,</a:t>
            </a:r>
            <a:r>
              <a:rPr lang="en-US" altLang="zh-CN" spc="-1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100 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 matrix,</a:t>
            </a:r>
            <a:r>
              <a:rPr lang="en-US" altLang="zh-CN" spc="-10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5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50 matrix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T( (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)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pt-BR" altLang="zh-CN" spc="-25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)=10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100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+ 10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pt-BR" altLang="zh-CN" spc="204" dirty="0">
                <a:solidFill>
                  <a:prstClr val="black"/>
                </a:solidFill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50=7500</a:t>
            </a:r>
            <a:endParaRPr lang="pt-BR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cs typeface="Times New Roman" panose="02020603050405020304"/>
              </a:rPr>
              <a:t>T( A</a:t>
            </a:r>
            <a:r>
              <a:rPr lang="pt-BR" altLang="zh-CN" spc="-5" baseline="-25000" dirty="0">
                <a:cs typeface="Times New Roman" panose="02020603050405020304"/>
              </a:rPr>
              <a:t>1</a:t>
            </a:r>
            <a:r>
              <a:rPr lang="pt-BR" altLang="zh-CN" spc="-5" dirty="0">
                <a:cs typeface="Times New Roman" panose="02020603050405020304"/>
              </a:rPr>
              <a:t> ( A</a:t>
            </a:r>
            <a:r>
              <a:rPr lang="pt-BR" altLang="zh-CN" spc="-5" baseline="-25000" dirty="0">
                <a:cs typeface="Times New Roman" panose="02020603050405020304"/>
              </a:rPr>
              <a:t>2</a:t>
            </a:r>
            <a:r>
              <a:rPr lang="pt-BR" altLang="zh-CN" spc="-5" dirty="0">
                <a:cs typeface="Times New Roman" panose="02020603050405020304"/>
              </a:rPr>
              <a:t> A</a:t>
            </a:r>
            <a:r>
              <a:rPr lang="pt-BR" altLang="zh-CN" spc="-5" baseline="-25000" dirty="0">
                <a:cs typeface="Times New Roman" panose="02020603050405020304"/>
              </a:rPr>
              <a:t>3</a:t>
            </a:r>
            <a:r>
              <a:rPr lang="pt-BR" altLang="zh-CN" spc="-250" dirty="0">
                <a:cs typeface="Times New Roman" panose="02020603050405020304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))= 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50+10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</a:t>
            </a:r>
            <a:r>
              <a:rPr lang="pt-BR" altLang="zh-CN" spc="210" dirty="0"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50=750000</a:t>
            </a:r>
            <a:endParaRPr lang="pt-BR" altLang="zh-CN" dirty="0"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pt-BR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7375" lvl="1" indent="-173990" defTabSz="914400">
              <a:lnSpc>
                <a:spcPct val="100000"/>
              </a:lnSpc>
              <a:spcBef>
                <a:spcPts val="95"/>
              </a:spcBef>
              <a:buFontTx/>
              <a:buChar char="•"/>
              <a:tabLst>
                <a:tab pos="186690" algn="l"/>
                <a:tab pos="1730375" algn="l"/>
                <a:tab pos="4417695" algn="l"/>
              </a:tabLst>
            </a:pPr>
            <a:endParaRPr lang="en-US" altLang="zh-CN" sz="1700" dirty="0">
              <a:solidFill>
                <a:prstClr val="black"/>
              </a:solidFill>
              <a:cs typeface="Times New Roman" panose="02020603050405020304"/>
            </a:endParaRPr>
          </a:p>
          <a:p>
            <a:pPr marL="871220" lvl="1" indent="-457200" defTabSz="914400">
              <a:lnSpc>
                <a:spcPct val="100000"/>
              </a:lnSpc>
              <a:spcBef>
                <a:spcPts val="95"/>
              </a:spcBef>
            </a:pPr>
            <a:endParaRPr lang="en-US" altLang="zh-CN" sz="29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O</a:t>
            </a:r>
            <a:r>
              <a:rPr lang="en-US" altLang="zh-CN" b="1" dirty="0"/>
              <a:t>VERLAPPING</a:t>
            </a:r>
            <a:endParaRPr lang="zh-CN" altLang="en-US" b="1" dirty="0"/>
          </a:p>
        </p:txBody>
      </p:sp>
      <p:grpSp>
        <p:nvGrpSpPr>
          <p:cNvPr id="46" name="组合 45"/>
          <p:cNvGrpSpPr/>
          <p:nvPr/>
        </p:nvGrpSpPr>
        <p:grpSpPr>
          <a:xfrm>
            <a:off x="1641974" y="2315896"/>
            <a:ext cx="6750965" cy="2927881"/>
            <a:chOff x="1894894" y="2518116"/>
            <a:chExt cx="6750965" cy="2927881"/>
          </a:xfrm>
        </p:grpSpPr>
        <p:sp>
          <p:nvSpPr>
            <p:cNvPr id="5" name="矩形 4"/>
            <p:cNvSpPr/>
            <p:nvPr/>
          </p:nvSpPr>
          <p:spPr>
            <a:xfrm>
              <a:off x="4491634" y="2518116"/>
              <a:ext cx="1554480" cy="373380"/>
            </a:xfrm>
            <a:prstGeom prst="rect">
              <a:avLst/>
            </a:prstGeom>
            <a:solidFill>
              <a:srgbClr val="FFFF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endParaRPr lang="zh-CN" altLang="en-US" sz="1600" b="1" i="1" baseline="-25000" dirty="0">
                <a:solidFill>
                  <a:srgbClr val="1A1D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39921" y="3760311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9545" y="3760311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59645" y="3760628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4894" y="5072348"/>
              <a:ext cx="975852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57191" y="5072348"/>
              <a:ext cx="975852" cy="3733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01302" y="5072617"/>
              <a:ext cx="975852" cy="373380"/>
            </a:xfrm>
            <a:prstGeom prst="rect">
              <a:avLst/>
            </a:prstGeom>
            <a:solidFill>
              <a:srgbClr val="00989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345413" y="5072348"/>
              <a:ext cx="975852" cy="3733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710" y="5072348"/>
              <a:ext cx="975852" cy="373380"/>
            </a:xfrm>
            <a:prstGeom prst="rect">
              <a:avLst/>
            </a:prstGeom>
            <a:solidFill>
              <a:srgbClr val="00989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670007" y="5072348"/>
              <a:ext cx="975852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3507581" y="2901224"/>
              <a:ext cx="1056801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5268873" y="2885603"/>
              <a:ext cx="1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956300" y="2901224"/>
              <a:ext cx="1200150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24" idx="0"/>
            </p:cNvCxnSpPr>
            <p:nvPr/>
          </p:nvCxnSpPr>
          <p:spPr>
            <a:xfrm flipH="1">
              <a:off x="2382820" y="4142987"/>
              <a:ext cx="231930" cy="92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endCxn id="26" idx="0"/>
            </p:cNvCxnSpPr>
            <p:nvPr/>
          </p:nvCxnSpPr>
          <p:spPr>
            <a:xfrm>
              <a:off x="3381299" y="4133691"/>
              <a:ext cx="163818" cy="9386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endCxn id="28" idx="0"/>
            </p:cNvCxnSpPr>
            <p:nvPr/>
          </p:nvCxnSpPr>
          <p:spPr>
            <a:xfrm flipH="1">
              <a:off x="4689228" y="4133691"/>
              <a:ext cx="200272" cy="93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endCxn id="30" idx="0"/>
            </p:cNvCxnSpPr>
            <p:nvPr/>
          </p:nvCxnSpPr>
          <p:spPr>
            <a:xfrm>
              <a:off x="5648119" y="4133557"/>
              <a:ext cx="185220" cy="93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endCxn id="32" idx="0"/>
            </p:cNvCxnSpPr>
            <p:nvPr/>
          </p:nvCxnSpPr>
          <p:spPr>
            <a:xfrm flipH="1">
              <a:off x="6995636" y="4133624"/>
              <a:ext cx="243364" cy="9387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endCxn id="34" idx="0"/>
            </p:cNvCxnSpPr>
            <p:nvPr/>
          </p:nvCxnSpPr>
          <p:spPr>
            <a:xfrm>
              <a:off x="7955003" y="4133557"/>
              <a:ext cx="202930" cy="93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RECURSION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525"/>
              </a:spcBef>
              <a:buNone/>
            </a:pP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Denotation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0" defTabSz="914400">
              <a:lnSpc>
                <a:spcPct val="112000"/>
              </a:lnSpc>
              <a:spcBef>
                <a:spcPts val="105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m[ </a:t>
            </a:r>
            <a:r>
              <a:rPr lang="en-US" altLang="zh-CN" sz="2300" b="1" i="1" spc="-5" dirty="0" err="1">
                <a:solidFill>
                  <a:srgbClr val="0000CD"/>
                </a:solidFill>
                <a:cs typeface="Times New Roman" panose="02020603050405020304"/>
              </a:rPr>
              <a:t>i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, j] ----the minimal cost(times) to calculate A [</a:t>
            </a:r>
            <a:r>
              <a:rPr lang="en-US" altLang="zh-CN" sz="2300" b="1" i="1" spc="-5" dirty="0" err="1">
                <a:solidFill>
                  <a:srgbClr val="0000CD"/>
                </a:solidFill>
                <a:cs typeface="Times New Roman" panose="02020603050405020304"/>
              </a:rPr>
              <a:t>i:j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]  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72415" marR="5080" lvl="0" indent="0" defTabSz="914400">
              <a:lnSpc>
                <a:spcPct val="112000"/>
              </a:lnSpc>
              <a:spcBef>
                <a:spcPts val="105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m[1, n] ----the minimal </a:t>
            </a:r>
            <a:r>
              <a:rPr lang="en-US" altLang="zh-CN" sz="2300" b="1" i="1" spc="-10" dirty="0">
                <a:solidFill>
                  <a:srgbClr val="0000CD"/>
                </a:solidFill>
                <a:cs typeface="Times New Roman" panose="02020603050405020304"/>
              </a:rPr>
              <a:t>cost(times)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to </a:t>
            </a:r>
            <a:r>
              <a:rPr lang="en-US" altLang="zh-CN" sz="2300" b="1" i="1" spc="-10" dirty="0">
                <a:solidFill>
                  <a:srgbClr val="0000CD"/>
                </a:solidFill>
                <a:cs typeface="Times New Roman" panose="02020603050405020304"/>
              </a:rPr>
              <a:t>calculate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A</a:t>
            </a:r>
            <a:r>
              <a:rPr lang="en-US" altLang="zh-CN" sz="2300" b="1" i="1" spc="-1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[1:n]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Recursion of</a:t>
            </a:r>
            <a:r>
              <a:rPr lang="en-US" altLang="zh-CN" sz="2300" b="1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cost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</p:txBody>
      </p:sp>
      <p:sp>
        <p:nvSpPr>
          <p:cNvPr id="6" name="object 11"/>
          <p:cNvSpPr txBox="1"/>
          <p:nvPr/>
        </p:nvSpPr>
        <p:spPr>
          <a:xfrm>
            <a:off x="1583321" y="4229865"/>
            <a:ext cx="1587500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  <a:tabLst>
                <a:tab pos="1396365" algn="l"/>
              </a:tabLst>
            </a:pP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15"/>
          <p:cNvSpPr txBox="1"/>
          <p:nvPr/>
        </p:nvSpPr>
        <p:spPr>
          <a:xfrm>
            <a:off x="8210679" y="4115181"/>
            <a:ext cx="899400" cy="105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" marR="5080" indent="-20955">
              <a:lnSpc>
                <a:spcPct val="150000"/>
              </a:lnSpc>
              <a:spcBef>
                <a:spcPts val="95"/>
              </a:spcBef>
            </a:pP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if i=j  if</a:t>
            </a:r>
            <a:r>
              <a:rPr sz="2400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i&lt;j</a:t>
            </a:r>
            <a:endParaRPr sz="2400" i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17"/>
          <p:cNvSpPr txBox="1"/>
          <p:nvPr/>
        </p:nvSpPr>
        <p:spPr>
          <a:xfrm>
            <a:off x="1583321" y="4768599"/>
            <a:ext cx="6292850" cy="384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</a:pP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min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sz="1300" i="1" dirty="0" err="1">
                <a:sym typeface="+mn-ea"/>
              </a:rPr>
              <a:t>≤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 k&lt;j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400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400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1,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400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400" i="1" dirty="0" err="1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1300"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9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59149" y="4347984"/>
            <a:ext cx="124172" cy="841229"/>
            <a:chOff x="2937395" y="2471927"/>
            <a:chExt cx="192786" cy="1306068"/>
          </a:xfrm>
        </p:grpSpPr>
        <p:sp>
          <p:nvSpPr>
            <p:cNvPr id="12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5900" b="1" dirty="0"/>
              <a:t>O</a:t>
            </a:r>
            <a:r>
              <a:rPr lang="en-US" altLang="zh-CN" b="1" dirty="0"/>
              <a:t>UTLINE</a:t>
            </a:r>
            <a:endParaRPr lang="zh-CN" altLang="en-US" b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DFCD-7A3D-4AA1-97D6-06B243D79DE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CN" sz="3000" dirty="0"/>
              <a:t>Introduction to Dynamic Programming</a:t>
            </a:r>
            <a:endParaRPr lang="en-US" altLang="zh-CN" sz="3000" dirty="0"/>
          </a:p>
          <a:p>
            <a:pPr lvl="1">
              <a:lnSpc>
                <a:spcPct val="120000"/>
              </a:lnSpc>
            </a:pPr>
            <a:r>
              <a:rPr lang="en-US" altLang="zh-CN" sz="3000" dirty="0"/>
              <a:t>Famous Examples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Matrix-chain Multiplication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Longest Common Subsequence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Triangle Decomposition of Convex Polygon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The Optimal Binary Search Trees</a:t>
            </a:r>
            <a:endParaRPr lang="en-US" altLang="zh-CN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4020" lvl="1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	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[1,5]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min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300" spc="-5" baseline="-2500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 </a:t>
            </a:r>
            <a:r>
              <a:rPr lang="en-US" altLang="zh-CN" sz="2300" i="1" baseline="-25000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baseline="-2500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5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{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[1,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1,5]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0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2300" i="1" spc="-5" baseline="-25000" dirty="0">
                <a:solidFill>
                  <a:srgbClr val="FF0000"/>
                </a:solidFill>
                <a:cs typeface="Times New Roman" panose="02020603050405020304"/>
              </a:rPr>
              <a:t>k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 p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5</a:t>
            </a:r>
            <a:r>
              <a:rPr lang="en-US" altLang="zh-CN" sz="2300" spc="3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}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160941" y="2583224"/>
            <a:ext cx="5476672" cy="3252345"/>
            <a:chOff x="2752928" y="2733471"/>
            <a:chExt cx="5476672" cy="3252345"/>
          </a:xfrm>
        </p:grpSpPr>
        <p:sp>
          <p:nvSpPr>
            <p:cNvPr id="7" name="object 4"/>
            <p:cNvSpPr/>
            <p:nvPr/>
          </p:nvSpPr>
          <p:spPr>
            <a:xfrm>
              <a:off x="2752928" y="2733471"/>
              <a:ext cx="5476672" cy="187273"/>
            </a:xfrm>
            <a:prstGeom prst="rect">
              <a:avLst/>
            </a:prstGeom>
            <a:blipFill>
              <a:blip r:embed="rId1" cstate="print"/>
              <a:stretch>
                <a:fillRect l="-31372" t="-357754" r="-26282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6"/>
            <p:cNvSpPr/>
            <p:nvPr/>
          </p:nvSpPr>
          <p:spPr>
            <a:xfrm>
              <a:off x="2752928" y="2920745"/>
              <a:ext cx="5476672" cy="2571750"/>
            </a:xfrm>
            <a:prstGeom prst="rect">
              <a:avLst/>
            </a:prstGeom>
            <a:blipFill>
              <a:blip r:embed="rId2" cstate="print"/>
              <a:stretch>
                <a:fillRect l="-31375" r="-26283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2"/>
            <p:cNvSpPr/>
            <p:nvPr/>
          </p:nvSpPr>
          <p:spPr>
            <a:xfrm>
              <a:off x="2752928" y="5492497"/>
              <a:ext cx="5476672" cy="493319"/>
            </a:xfrm>
            <a:prstGeom prst="rect">
              <a:avLst/>
            </a:prstGeom>
            <a:blipFill>
              <a:blip r:embed="rId3" cstate="print"/>
              <a:stretch>
                <a:fillRect l="-31374" r="-26280" b="-73772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749548" y="5342248"/>
            <a:ext cx="4359422" cy="921550"/>
            <a:chOff x="1537095" y="4768569"/>
            <a:chExt cx="4359422" cy="921550"/>
          </a:xfrm>
        </p:grpSpPr>
        <p:sp>
          <p:nvSpPr>
            <p:cNvPr id="6" name="object 7"/>
            <p:cNvSpPr txBox="1"/>
            <p:nvPr/>
          </p:nvSpPr>
          <p:spPr>
            <a:xfrm>
              <a:off x="1537095" y="5081270"/>
              <a:ext cx="1498840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</a:t>
              </a:r>
              <a:r>
                <a:rPr sz="2000" spc="-5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mi</a:t>
              </a:r>
              <a:r>
                <a:rPr lang="en-US" altLang="zh-CN"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n</a:t>
              </a:r>
              <a:endParaRPr sz="2000" i="1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" name="object 13"/>
            <p:cNvSpPr txBox="1"/>
            <p:nvPr/>
          </p:nvSpPr>
          <p:spPr>
            <a:xfrm>
              <a:off x="3035935" y="4768569"/>
              <a:ext cx="2860582" cy="7829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32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 2]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[3,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2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4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[2,3]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[4,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3</a:t>
              </a:r>
              <a:r>
                <a:rPr sz="2000" spc="-1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4</a:t>
              </a:r>
              <a:endParaRPr sz="2000" baseline="-250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963545" y="4840490"/>
              <a:ext cx="144779" cy="849629"/>
              <a:chOff x="2428559" y="4101718"/>
              <a:chExt cx="144779" cy="849629"/>
            </a:xfrm>
          </p:grpSpPr>
          <p:sp>
            <p:nvSpPr>
              <p:cNvPr id="9" name="object 10"/>
              <p:cNvSpPr/>
              <p:nvPr/>
            </p:nvSpPr>
            <p:spPr>
              <a:xfrm>
                <a:off x="2428559" y="4101718"/>
                <a:ext cx="144779" cy="6035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" name="object 15"/>
              <p:cNvSpPr/>
              <p:nvPr/>
            </p:nvSpPr>
            <p:spPr>
              <a:xfrm>
                <a:off x="2428559" y="4705221"/>
                <a:ext cx="144779" cy="24612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3</a:t>
            </a:r>
            <a:r>
              <a:rPr lang="en-US" altLang="zh-CN" dirty="0"/>
              <a:t>	</a:t>
            </a:r>
            <a:r>
              <a:rPr lang="en-US" altLang="zh-CN" sz="4200" dirty="0"/>
              <a:t>B</a:t>
            </a:r>
            <a:r>
              <a:rPr lang="en-US" altLang="zh-CN" dirty="0"/>
              <a:t>OTTOM-UP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12700" lvl="0" indent="0" defTabSz="914400">
              <a:lnSpc>
                <a:spcPct val="100000"/>
              </a:lnSpc>
              <a:spcBef>
                <a:spcPts val="4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public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static void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matrixChain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(int []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p, 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 m,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</a:t>
            </a:r>
            <a:r>
              <a:rPr lang="en-US" altLang="zh-CN" sz="1800" b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3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lvl="0" indent="0" defTabSz="914400">
              <a:lnSpc>
                <a:spcPct val="100000"/>
              </a:lnSpc>
              <a:spcBef>
                <a:spcPts val="3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n=p.length-1;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 =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0;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 = 2; r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r++)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-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r+1;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</a:t>
            </a:r>
            <a:r>
              <a:rPr lang="en-US" altLang="zh-CN" sz="1800" b="1" spc="-11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  </a:t>
            </a:r>
            <a:endParaRPr lang="en-US" altLang="zh-CN" sz="1800" b="1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	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j=i+r-1;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m[i+1][j]+</a:t>
            </a:r>
            <a:r>
              <a:rPr lang="en-US" altLang="zh-CN" sz="1800" b="1" spc="-1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i+1;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j; k++)</a:t>
            </a:r>
            <a:r>
              <a:rPr lang="en-US" altLang="zh-CN" sz="1800" b="1" spc="-6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t =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][k] + m[k+1][j] +</a:t>
            </a:r>
            <a:r>
              <a:rPr lang="en-US" altLang="zh-CN" sz="1800" b="1" spc="-1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p[i-1]*p[k]*p[j];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m[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][j])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455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=</a:t>
            </a:r>
            <a:r>
              <a:rPr lang="en-US" altLang="zh-CN" sz="1800" b="1" spc="-1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t;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215"/>
              </a:spcBef>
              <a:buNone/>
            </a:pP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k;}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3406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9280" lvl="0" indent="0" defTabSz="914400">
              <a:lnSpc>
                <a:spcPct val="100000"/>
              </a:lnSpc>
              <a:spcBef>
                <a:spcPts val="2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2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3</a:t>
            </a:r>
            <a:r>
              <a:rPr lang="en-US" altLang="zh-CN" dirty="0"/>
              <a:t>	</a:t>
            </a:r>
            <a:r>
              <a:rPr lang="en-US" altLang="zh-CN" sz="4200" dirty="0"/>
              <a:t>B</a:t>
            </a:r>
            <a:r>
              <a:rPr lang="en-US" altLang="zh-CN" dirty="0"/>
              <a:t>OTTOM-UP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12700" lvl="0" indent="0" defTabSz="914400">
              <a:lnSpc>
                <a:spcPct val="100000"/>
              </a:lnSpc>
              <a:spcBef>
                <a:spcPts val="4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public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static void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matrixChain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(int []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p, 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 m,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</a:t>
            </a:r>
            <a:r>
              <a:rPr lang="en-US" altLang="zh-CN" sz="1800" b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3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lvl="0" indent="0" defTabSz="914400">
              <a:lnSpc>
                <a:spcPct val="100000"/>
              </a:lnSpc>
              <a:spcBef>
                <a:spcPts val="3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n=p.length-1;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 =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0;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 = 2; r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r++)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-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r+1;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</a:t>
            </a:r>
            <a:r>
              <a:rPr lang="en-US" altLang="zh-CN" sz="1800" b="1" spc="-11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  </a:t>
            </a:r>
            <a:endParaRPr lang="en-US" altLang="zh-CN" sz="1800" b="1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	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j=i+r-1;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m[i+1][j]+</a:t>
            </a:r>
            <a:r>
              <a:rPr lang="en-US" altLang="zh-CN" sz="1800" b="1" spc="-1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i+1;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j; k++)</a:t>
            </a:r>
            <a:r>
              <a:rPr lang="en-US" altLang="zh-CN" sz="1800" b="1" spc="-6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t =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][k] + m[k+1][j] +</a:t>
            </a:r>
            <a:r>
              <a:rPr lang="en-US" altLang="zh-CN" sz="1800" b="1" spc="-1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p[i-1]*p[k]*p[j];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m[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][j])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455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=</a:t>
            </a:r>
            <a:r>
              <a:rPr lang="en-US" altLang="zh-CN" sz="1800" b="1" spc="-1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t;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215"/>
              </a:spcBef>
              <a:buNone/>
            </a:pP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k;}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3406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9280" lvl="0" indent="0" defTabSz="914400">
              <a:lnSpc>
                <a:spcPct val="100000"/>
              </a:lnSpc>
              <a:spcBef>
                <a:spcPts val="2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2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4474723" y="2247088"/>
            <a:ext cx="5419085" cy="1731523"/>
          </a:xfrm>
          <a:prstGeom prst="round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1" dirty="0">
                <a:solidFill>
                  <a:schemeClr val="tx1"/>
                </a:solidFill>
              </a:rPr>
              <a:t>Complexity:</a:t>
            </a:r>
            <a:endParaRPr lang="en-US" altLang="zh-CN" sz="2300" b="1" dirty="0">
              <a:solidFill>
                <a:schemeClr val="tx1"/>
              </a:solidFill>
            </a:endParaRPr>
          </a:p>
          <a:p>
            <a:pPr lvl="1"/>
            <a:r>
              <a:rPr lang="en-US" altLang="zh-CN" sz="2300" dirty="0">
                <a:solidFill>
                  <a:schemeClr val="tx1"/>
                </a:solidFill>
              </a:rPr>
              <a:t>It is based on the ternary recurrence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r, </a:t>
            </a:r>
            <a:r>
              <a:rPr lang="en-US" altLang="zh-CN" sz="2300" b="1" i="1" dirty="0" err="1">
                <a:solidFill>
                  <a:schemeClr val="tx1"/>
                </a:solidFill>
              </a:rPr>
              <a:t>i</a:t>
            </a:r>
            <a:r>
              <a:rPr lang="en-US" altLang="zh-CN" sz="2300" b="1" i="1" dirty="0">
                <a:solidFill>
                  <a:schemeClr val="tx1"/>
                </a:solidFill>
              </a:rPr>
              <a:t>, k</a:t>
            </a:r>
            <a:r>
              <a:rPr lang="en-US" altLang="zh-CN" sz="2300" dirty="0">
                <a:solidFill>
                  <a:schemeClr val="tx1"/>
                </a:solidFill>
              </a:rPr>
              <a:t>. So the time complexity is </a:t>
            </a:r>
            <a:r>
              <a:rPr lang="en-US" altLang="zh-CN" sz="2300" b="1" i="1" dirty="0">
                <a:solidFill>
                  <a:schemeClr val="tx1"/>
                </a:solidFill>
              </a:rPr>
              <a:t>O(n</a:t>
            </a:r>
            <a:r>
              <a:rPr lang="en-US" altLang="zh-CN" sz="2300" b="1" i="1" baseline="30000" dirty="0">
                <a:solidFill>
                  <a:schemeClr val="tx1"/>
                </a:solidFill>
              </a:rPr>
              <a:t>3</a:t>
            </a:r>
            <a:r>
              <a:rPr lang="en-US" altLang="zh-CN" sz="2300" b="1" i="1" dirty="0">
                <a:solidFill>
                  <a:schemeClr val="tx1"/>
                </a:solidFill>
              </a:rPr>
              <a:t>) </a:t>
            </a:r>
            <a:r>
              <a:rPr lang="en-US" altLang="zh-CN" sz="2300" dirty="0">
                <a:solidFill>
                  <a:schemeClr val="tx1"/>
                </a:solidFill>
              </a:rPr>
              <a:t>while the space complexity is </a:t>
            </a:r>
            <a:r>
              <a:rPr lang="en-US" altLang="zh-CN" sz="2300" b="1" i="1" dirty="0">
                <a:solidFill>
                  <a:schemeClr val="tx1"/>
                </a:solidFill>
              </a:rPr>
              <a:t>O(n</a:t>
            </a:r>
            <a:r>
              <a:rPr lang="en-US" altLang="zh-CN" sz="2300" b="1" i="1" baseline="30000" dirty="0">
                <a:solidFill>
                  <a:schemeClr val="tx1"/>
                </a:solidFill>
              </a:rPr>
              <a:t>2</a:t>
            </a:r>
            <a:r>
              <a:rPr lang="en-US" altLang="zh-CN" sz="2300" b="1" i="1" dirty="0">
                <a:solidFill>
                  <a:schemeClr val="tx1"/>
                </a:solidFill>
              </a:rPr>
              <a:t>)</a:t>
            </a:r>
            <a:r>
              <a:rPr lang="en-US" altLang="zh-CN" sz="2300" dirty="0">
                <a:solidFill>
                  <a:schemeClr val="tx1"/>
                </a:solidFill>
              </a:rPr>
              <a:t>.</a:t>
            </a:r>
            <a:endParaRPr lang="zh-CN" altLang="en-US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4</a:t>
            </a:r>
            <a:r>
              <a:rPr lang="en-US" altLang="zh-CN" dirty="0"/>
              <a:t> </a:t>
            </a:r>
            <a:r>
              <a:rPr lang="en-US" altLang="zh-CN" sz="4200" dirty="0"/>
              <a:t>C</a:t>
            </a:r>
            <a:r>
              <a:rPr lang="en-US" altLang="zh-CN" dirty="0"/>
              <a:t>ONSTRUCTING</a:t>
            </a:r>
            <a:endParaRPr lang="zh-CN" altLang="en-US" dirty="0"/>
          </a:p>
        </p:txBody>
      </p:sp>
      <p:sp>
        <p:nvSpPr>
          <p:cNvPr id="7" name="object 4"/>
          <p:cNvSpPr/>
          <p:nvPr/>
        </p:nvSpPr>
        <p:spPr>
          <a:xfrm>
            <a:off x="1850247" y="1634062"/>
            <a:ext cx="6928484" cy="4420109"/>
          </a:xfrm>
          <a:prstGeom prst="rect">
            <a:avLst/>
          </a:prstGeom>
          <a:blipFill>
            <a:blip r:embed="rId1" cstate="print"/>
            <a:stretch>
              <a:fillRect l="-7328" r="-17290" b="-16366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48648" y="1742324"/>
          <a:ext cx="5233482" cy="1011676"/>
        </p:xfrm>
        <a:graphic>
          <a:graphicData uri="http://schemas.openxmlformats.org/drawingml/2006/table">
            <a:tbl>
              <a:tblPr/>
              <a:tblGrid>
                <a:gridCol w="872247"/>
                <a:gridCol w="872247"/>
                <a:gridCol w="872247"/>
                <a:gridCol w="872247"/>
                <a:gridCol w="872247"/>
                <a:gridCol w="872247"/>
              </a:tblGrid>
              <a:tr h="505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A1</a:t>
                      </a:r>
                      <a:endParaRPr lang="zh-CN" altLang="en-US" sz="18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A2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A3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A4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A6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5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30</a:t>
                      </a:r>
                      <a:r>
                        <a:rPr lang="en-US" altLang="zh-CN" sz="20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2000" b="1" dirty="0">
                          <a:latin typeface="+mn-lt"/>
                          <a:cs typeface="Noto Sans CJK JP Black"/>
                        </a:rPr>
                        <a:t>35</a:t>
                      </a:r>
                      <a:endParaRPr lang="zh-CN" altLang="en-US" sz="18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15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10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20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20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25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object 10"/>
          <p:cNvSpPr/>
          <p:nvPr/>
        </p:nvSpPr>
        <p:spPr>
          <a:xfrm>
            <a:off x="1435043" y="2902446"/>
            <a:ext cx="7460691" cy="2260018"/>
          </a:xfrm>
          <a:prstGeom prst="rect">
            <a:avLst/>
          </a:prstGeom>
          <a:blipFill>
            <a:blip r:embed="rId1" cstate="print"/>
            <a:stretch>
              <a:fillRect l="-11043" t="-5693" r="-19467" b="-22632"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组合 15"/>
          <p:cNvGrpSpPr/>
          <p:nvPr/>
        </p:nvGrpSpPr>
        <p:grpSpPr>
          <a:xfrm>
            <a:off x="1938179" y="5622596"/>
            <a:ext cx="6963504" cy="923971"/>
            <a:chOff x="2440051" y="5263083"/>
            <a:chExt cx="6963504" cy="923971"/>
          </a:xfrm>
        </p:grpSpPr>
        <p:sp>
          <p:nvSpPr>
            <p:cNvPr id="10" name="object 14"/>
            <p:cNvSpPr txBox="1"/>
            <p:nvPr/>
          </p:nvSpPr>
          <p:spPr>
            <a:xfrm>
              <a:off x="2440051" y="5263083"/>
              <a:ext cx="6963504" cy="923971"/>
            </a:xfrm>
            <a:prstGeom prst="rect">
              <a:avLst/>
            </a:prstGeom>
          </p:spPr>
          <p:txBody>
            <a:bodyPr vert="horz" wrap="square" lIns="0" tIns="69215" rIns="0" bIns="0" rtlCol="0">
              <a:spAutoFit/>
            </a:bodyPr>
            <a:lstStyle/>
            <a:p>
              <a:pPr marL="1169035">
                <a:spcBef>
                  <a:spcPts val="545"/>
                </a:spcBef>
              </a:pPr>
              <a:r>
                <a:rPr lang="en-US" sz="1600" i="1" spc="-10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[2][2]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[3][5]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2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2500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13000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440"/>
                </a:spcBef>
                <a:tabLst>
                  <a:tab pos="1148715" algn="l"/>
                </a:tabLst>
              </a:pP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[2][5]</a:t>
              </a:r>
              <a:r>
                <a:rPr sz="1600" spc="1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min</a:t>
              </a:r>
              <a:r>
                <a:rPr lang="en-US" sz="1600" spc="-5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[2][3]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[4][5]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3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2625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1000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9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7125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  <a:p>
              <a:pPr marL="1169035">
                <a:spcBef>
                  <a:spcPts val="450"/>
                </a:spcBef>
              </a:pPr>
              <a:r>
                <a:rPr lang="en-US" sz="1600" i="1" spc="-10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[2][4]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[5][5]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4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4375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10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8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15" dirty="0">
                  <a:latin typeface="Times New Roman" panose="02020603050405020304"/>
                  <a:cs typeface="Times New Roman" panose="02020603050405020304"/>
                </a:rPr>
                <a:t>11375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20422" y="5413993"/>
              <a:ext cx="100451" cy="680518"/>
              <a:chOff x="3202113" y="2553780"/>
              <a:chExt cx="192789" cy="1306071"/>
            </a:xfrm>
          </p:grpSpPr>
          <p:sp>
            <p:nvSpPr>
              <p:cNvPr id="14" name="object 6"/>
              <p:cNvSpPr/>
              <p:nvPr/>
            </p:nvSpPr>
            <p:spPr>
              <a:xfrm>
                <a:off x="3202113" y="2553780"/>
                <a:ext cx="192785" cy="44881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" name="object 11"/>
              <p:cNvSpPr/>
              <p:nvPr/>
            </p:nvSpPr>
            <p:spPr>
              <a:xfrm>
                <a:off x="3202115" y="3002600"/>
                <a:ext cx="192787" cy="8572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34683" y="241992"/>
            <a:ext cx="8634215" cy="6887180"/>
            <a:chOff x="1034683" y="319815"/>
            <a:chExt cx="8634215" cy="6887180"/>
          </a:xfrm>
        </p:grpSpPr>
        <p:sp>
          <p:nvSpPr>
            <p:cNvPr id="4" name="object 2"/>
            <p:cNvSpPr/>
            <p:nvPr/>
          </p:nvSpPr>
          <p:spPr>
            <a:xfrm>
              <a:off x="1034683" y="319815"/>
              <a:ext cx="8634215" cy="17144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4"/>
            <p:cNvSpPr/>
            <p:nvPr/>
          </p:nvSpPr>
          <p:spPr>
            <a:xfrm>
              <a:off x="1034683" y="2063495"/>
              <a:ext cx="8634215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object 3"/>
          <p:cNvSpPr txBox="1"/>
          <p:nvPr/>
        </p:nvSpPr>
        <p:spPr>
          <a:xfrm>
            <a:off x="1542416" y="1071854"/>
            <a:ext cx="65716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9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L</a:t>
            </a:r>
            <a:r>
              <a:rPr lang="en-US" sz="31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ONGEST </a:t>
            </a:r>
            <a:r>
              <a:rPr lang="en-US" sz="39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C</a:t>
            </a:r>
            <a:r>
              <a:rPr lang="en-US" sz="31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OMMON</a:t>
            </a:r>
            <a:r>
              <a:rPr lang="en-US" sz="3100" b="1" spc="-1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lang="en-US" sz="3900" b="1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S</a:t>
            </a:r>
            <a:r>
              <a:rPr lang="en-US" sz="3100" b="1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EQUENCE</a:t>
            </a:r>
            <a:endParaRPr lang="en-US" sz="3100" dirty="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L</a:t>
            </a:r>
            <a:r>
              <a:rPr lang="en-US" altLang="zh-CN" dirty="0"/>
              <a:t>ONGEST </a:t>
            </a:r>
            <a:r>
              <a:rPr lang="en-US" altLang="zh-CN" sz="4200" dirty="0"/>
              <a:t>C</a:t>
            </a:r>
            <a:r>
              <a:rPr lang="en-US" altLang="zh-CN" dirty="0"/>
              <a:t>OMMON </a:t>
            </a:r>
            <a:r>
              <a:rPr lang="en-US" altLang="zh-CN" sz="4200" dirty="0"/>
              <a:t>S</a:t>
            </a:r>
            <a:r>
              <a:rPr lang="en-US" altLang="zh-CN" dirty="0"/>
              <a:t>USEQUENCE (LCS)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662940" lvl="0" indent="-391160" defTabSz="914400">
              <a:lnSpc>
                <a:spcPct val="100000"/>
              </a:lnSpc>
              <a:spcBef>
                <a:spcPts val="2185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Definition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725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Characterizing</a:t>
            </a:r>
            <a:r>
              <a:rPr lang="en-US" altLang="zh-CN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23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Recursive</a:t>
            </a:r>
            <a:r>
              <a:rPr lang="en-US" altLang="zh-CN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solution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5480" marR="15875" lvl="0" indent="-393700" defTabSz="914400">
              <a:lnSpc>
                <a:spcPts val="3700"/>
              </a:lnSpc>
              <a:spcBef>
                <a:spcPts val="134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Bottom-up to computing the length</a:t>
            </a:r>
            <a:r>
              <a:rPr lang="en-US" altLang="zh-CN" spc="-15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of  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74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Construct Optimal</a:t>
            </a:r>
            <a:r>
              <a:rPr lang="en-US" altLang="zh-CN" spc="-3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solution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2" y="1911350"/>
            <a:ext cx="8477081" cy="4818063"/>
          </a:xfrm>
        </p:spPr>
        <p:txBody>
          <a:bodyPr>
            <a:normAutofit fontScale="62500" lnSpcReduction="20000"/>
          </a:bodyPr>
          <a:lstStyle/>
          <a:p>
            <a:pPr marL="55880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3600" spc="-5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64770" lvl="0" indent="0" defTabSz="91440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Definition: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 sequence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of 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there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exists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strictly increasing sequence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4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indices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3200" b="1" spc="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such that for all </a:t>
            </a:r>
            <a:r>
              <a:rPr lang="en-US" altLang="zh-CN" sz="3200" b="1" i="1" spc="-5" dirty="0">
                <a:solidFill>
                  <a:prstClr val="black"/>
                </a:solidFill>
                <a:cs typeface="Times New Roman" panose="02020603050405020304"/>
              </a:rPr>
              <a:t>j=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1,2,…,k, we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have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i </a:t>
            </a:r>
            <a:r>
              <a:rPr lang="en-US" altLang="zh-CN" sz="1100" i="1" spc="-5" dirty="0">
                <a:solidFill>
                  <a:prstClr val="black"/>
                </a:solidFill>
                <a:cs typeface="Times New Roman" panose="02020603050405020304"/>
              </a:rPr>
              <a:t>j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3200" i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2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Example: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1306195" lvl="0" indent="62865" defTabSz="914400">
              <a:lnSpc>
                <a:spcPts val="1940"/>
              </a:lnSpc>
              <a:spcBef>
                <a:spcPts val="640"/>
              </a:spcBef>
              <a:buNone/>
            </a:pP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Z=&lt;A,B,C,D&gt;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X=&lt;A,C,B,C,A,D&gt;</a:t>
            </a:r>
            <a:r>
              <a:rPr lang="en-US" altLang="zh-CN" sz="3200" b="1" i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with  corresponding index sequence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&lt;1,3,4,6&gt;.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Common</a:t>
            </a:r>
            <a:r>
              <a:rPr lang="en-US" altLang="zh-CN" sz="3600" b="1" spc="-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57150" lvl="0" indent="0" defTabSz="914400">
              <a:lnSpc>
                <a:spcPts val="1880"/>
              </a:lnSpc>
              <a:spcBef>
                <a:spcPts val="760"/>
              </a:spcBef>
              <a:buNone/>
            </a:pPr>
            <a:r>
              <a:rPr lang="en-US" altLang="zh-CN" sz="3200" b="1" spc="-55" dirty="0">
                <a:solidFill>
                  <a:prstClr val="black"/>
                </a:solidFill>
                <a:cs typeface="Times New Roman" panose="02020603050405020304"/>
              </a:rPr>
              <a:t>We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say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that 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both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3200" b="1" spc="-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spc="-135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600" b="1" spc="-5" dirty="0">
                <a:solidFill>
                  <a:srgbClr val="0000CD"/>
                </a:solidFill>
                <a:cs typeface="Times New Roman" panose="02020603050405020304"/>
              </a:rPr>
              <a:t>The longest-common-subsequence problem(LCS):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Input:	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</a:t>
            </a:r>
            <a:r>
              <a:rPr lang="en-US" altLang="zh-CN" sz="3200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Output: the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that</a:t>
            </a:r>
            <a:r>
              <a:rPr lang="en-US" altLang="zh-CN" sz="3200" b="1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max(|Z|)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49" y="1980118"/>
            <a:ext cx="657225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2" y="1911350"/>
            <a:ext cx="8477081" cy="4818063"/>
          </a:xfrm>
        </p:spPr>
        <p:txBody>
          <a:bodyPr>
            <a:normAutofit fontScale="62500" lnSpcReduction="20000"/>
          </a:bodyPr>
          <a:lstStyle/>
          <a:p>
            <a:pPr marL="55880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3600" spc="-5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64770" lvl="0" indent="0" defTabSz="91440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Definition: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 sequence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of 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there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exists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strictly increasing sequence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4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indices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3200" b="1" spc="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such that for all </a:t>
            </a:r>
            <a:r>
              <a:rPr lang="en-US" altLang="zh-CN" sz="3200" b="1" i="1" spc="-5" dirty="0">
                <a:solidFill>
                  <a:prstClr val="black"/>
                </a:solidFill>
                <a:cs typeface="Times New Roman" panose="02020603050405020304"/>
              </a:rPr>
              <a:t>j=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1,2,…,k, we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have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i </a:t>
            </a:r>
            <a:r>
              <a:rPr lang="en-US" altLang="zh-CN" sz="1100" i="1" spc="-5" dirty="0">
                <a:solidFill>
                  <a:prstClr val="black"/>
                </a:solidFill>
                <a:cs typeface="Times New Roman" panose="02020603050405020304"/>
              </a:rPr>
              <a:t>j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3200" i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2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Example: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1306195" lvl="0" indent="62865" defTabSz="914400">
              <a:lnSpc>
                <a:spcPts val="1940"/>
              </a:lnSpc>
              <a:spcBef>
                <a:spcPts val="640"/>
              </a:spcBef>
              <a:buNone/>
            </a:pP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Z=&lt;A,B,C,D&gt;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X=&lt;A,C,B,C,A,D&gt;</a:t>
            </a:r>
            <a:r>
              <a:rPr lang="en-US" altLang="zh-CN" sz="3200" b="1" i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with  corresponding index sequence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&lt;1,3,4,6&gt;.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Common</a:t>
            </a:r>
            <a:r>
              <a:rPr lang="en-US" altLang="zh-CN" sz="3600" b="1" spc="-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57150" lvl="0" indent="0" defTabSz="914400">
              <a:lnSpc>
                <a:spcPts val="1880"/>
              </a:lnSpc>
              <a:spcBef>
                <a:spcPts val="760"/>
              </a:spcBef>
              <a:buNone/>
            </a:pPr>
            <a:r>
              <a:rPr lang="en-US" altLang="zh-CN" sz="3200" b="1" spc="-55" dirty="0">
                <a:solidFill>
                  <a:prstClr val="black"/>
                </a:solidFill>
                <a:cs typeface="Times New Roman" panose="02020603050405020304"/>
              </a:rPr>
              <a:t>We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say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that 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both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3200" b="1" spc="-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spc="-135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600" b="1" spc="-5" dirty="0">
                <a:solidFill>
                  <a:srgbClr val="0000CD"/>
                </a:solidFill>
                <a:cs typeface="Times New Roman" panose="02020603050405020304"/>
              </a:rPr>
              <a:t>The longest-common-subsequence problem(LCS):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Input:	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</a:t>
            </a:r>
            <a:r>
              <a:rPr lang="en-US" altLang="zh-CN" sz="3200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Output: the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that</a:t>
            </a:r>
            <a:r>
              <a:rPr lang="en-US" altLang="zh-CN" sz="3200" b="1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max(|Z|)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4474723" y="830262"/>
            <a:ext cx="5419085" cy="1731523"/>
          </a:xfrm>
          <a:prstGeom prst="round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1" dirty="0">
                <a:solidFill>
                  <a:schemeClr val="tx1"/>
                </a:solidFill>
              </a:rPr>
              <a:t>Brute-force algorithm:</a:t>
            </a:r>
            <a:endParaRPr lang="en-US" altLang="zh-CN" sz="2300" b="1" dirty="0">
              <a:solidFill>
                <a:schemeClr val="tx1"/>
              </a:solidFill>
            </a:endParaRPr>
          </a:p>
          <a:p>
            <a:r>
              <a:rPr lang="en-US" altLang="zh-CN" sz="2300" dirty="0">
                <a:solidFill>
                  <a:schemeClr val="tx1"/>
                </a:solidFill>
              </a:rPr>
              <a:t>For every subsequence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X</a:t>
            </a:r>
            <a:r>
              <a:rPr lang="en-US" altLang="zh-CN" sz="2300" dirty="0">
                <a:solidFill>
                  <a:schemeClr val="tx1"/>
                </a:solidFill>
              </a:rPr>
              <a:t>, check whether it’s a subsequence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Y</a:t>
            </a:r>
            <a:r>
              <a:rPr lang="en-US" altLang="zh-CN" sz="2300" dirty="0">
                <a:solidFill>
                  <a:schemeClr val="tx1"/>
                </a:solidFill>
              </a:rPr>
              <a:t>.</a:t>
            </a:r>
            <a:endParaRPr lang="en-US" altLang="zh-CN" sz="2300" dirty="0">
              <a:solidFill>
                <a:schemeClr val="tx1"/>
              </a:solidFill>
            </a:endParaRPr>
          </a:p>
          <a:p>
            <a:r>
              <a:rPr lang="en-US" altLang="zh-CN" sz="2300" b="1" dirty="0">
                <a:solidFill>
                  <a:schemeClr val="tx1"/>
                </a:solidFill>
              </a:rPr>
              <a:t>Time: </a:t>
            </a:r>
            <a:r>
              <a:rPr lang="en-US" altLang="zh-CN" sz="2300" b="1" i="1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Θ(n2</a:t>
            </a:r>
            <a:r>
              <a:rPr lang="en-US" altLang="zh-CN" sz="2300" b="1" i="1" baseline="30000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2300" b="1" i="1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</a:t>
            </a:r>
            <a:endParaRPr lang="en-US" altLang="zh-CN" sz="23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I</a:t>
            </a:r>
            <a:r>
              <a:rPr lang="en-US" altLang="zh-CN" b="1" dirty="0"/>
              <a:t>NTRODUCTION TO</a:t>
            </a:r>
            <a:br>
              <a:rPr lang="en-US" altLang="zh-CN" b="1" dirty="0"/>
            </a:br>
            <a:r>
              <a:rPr lang="en-US" altLang="zh-CN" sz="4200" b="1" dirty="0"/>
              <a:t>D</a:t>
            </a:r>
            <a:r>
              <a:rPr lang="en-US" altLang="zh-CN" b="1" dirty="0"/>
              <a:t>YNAMIC </a:t>
            </a:r>
            <a:r>
              <a:rPr lang="en-US" altLang="zh-CN" sz="4200" b="1" dirty="0"/>
              <a:t>P</a:t>
            </a:r>
            <a:r>
              <a:rPr lang="en-US" altLang="zh-CN" b="1" dirty="0"/>
              <a:t>ROGRAMMING</a:t>
            </a:r>
            <a:endParaRPr lang="zh-CN" altLang="en-US" b="1" dirty="0"/>
          </a:p>
        </p:txBody>
      </p:sp>
      <p:sp>
        <p:nvSpPr>
          <p:cNvPr id="7" name="object 11"/>
          <p:cNvSpPr txBox="1"/>
          <p:nvPr/>
        </p:nvSpPr>
        <p:spPr>
          <a:xfrm>
            <a:off x="5060878" y="3171827"/>
            <a:ext cx="1616075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3030">
              <a:lnSpc>
                <a:spcPct val="116000"/>
              </a:lnSpc>
              <a:spcBef>
                <a:spcPts val="100"/>
              </a:spcBef>
            </a:pPr>
            <a:r>
              <a:rPr sz="3900" b="1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Why?  What?</a:t>
            </a:r>
            <a:endParaRPr sz="3900" dirty="0">
              <a:latin typeface="Comic Sans MS" panose="030F0702030302020204"/>
              <a:cs typeface="Comic Sans MS" panose="030F0702030302020204"/>
            </a:endParaRPr>
          </a:p>
          <a:p>
            <a:pPr marL="170815">
              <a:spcBef>
                <a:spcPts val="700"/>
              </a:spcBef>
            </a:pPr>
            <a:r>
              <a:rPr sz="3900" b="1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How?</a:t>
            </a:r>
            <a:endParaRPr sz="3900" dirty="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HARACTERIZING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420"/>
              </a:spcBef>
              <a:buNone/>
              <a:tabLst>
                <a:tab pos="2861310" algn="l"/>
              </a:tabLst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The </a:t>
            </a:r>
            <a:r>
              <a:rPr lang="en-US" altLang="zh-CN" sz="2300" i="1" spc="-5" dirty="0" err="1">
                <a:solidFill>
                  <a:prstClr val="black"/>
                </a:solidFill>
                <a:cs typeface="Times New Roman" panose="02020603050405020304"/>
              </a:rPr>
              <a:t>ith</a:t>
            </a:r>
            <a:r>
              <a:rPr lang="en-US" altLang="zh-CN" sz="23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i="1" spc="-20" dirty="0">
                <a:solidFill>
                  <a:prstClr val="black"/>
                </a:solidFill>
                <a:cs typeface="Times New Roman" panose="02020603050405020304"/>
              </a:rPr>
              <a:t>prefix</a:t>
            </a:r>
            <a:r>
              <a:rPr lang="en-US" altLang="zh-CN" sz="2300" i="1" spc="3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prstClr val="black"/>
                </a:solidFill>
                <a:cs typeface="Times New Roman" panose="02020603050405020304"/>
              </a:rPr>
              <a:t>X-----	</a:t>
            </a:r>
            <a:r>
              <a:rPr lang="en-US" altLang="zh-CN" sz="2700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2700" i="1" baseline="-25000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endParaRPr lang="en-US" altLang="zh-CN" sz="2700" baseline="-25000" dirty="0">
              <a:solidFill>
                <a:prstClr val="black"/>
              </a:solidFill>
              <a:cs typeface="Times New Roman" panose="02020603050405020304"/>
            </a:endParaRPr>
          </a:p>
          <a:p>
            <a:pPr marL="227330" lvl="0" indent="0" defTabSz="914400">
              <a:lnSpc>
                <a:spcPct val="100000"/>
              </a:lnSpc>
              <a:spcBef>
                <a:spcPts val="305"/>
              </a:spcBef>
              <a:buNone/>
            </a:pP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Given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, the </a:t>
            </a:r>
            <a:r>
              <a:rPr lang="en-US" altLang="zh-CN" i="1" spc="-5" dirty="0" err="1">
                <a:solidFill>
                  <a:srgbClr val="0000CD"/>
                </a:solidFill>
                <a:cs typeface="Times New Roman" panose="02020603050405020304"/>
              </a:rPr>
              <a:t>ith</a:t>
            </a:r>
            <a:r>
              <a:rPr lang="en-US" altLang="zh-CN" i="1" spc="-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prefix of </a:t>
            </a:r>
            <a:r>
              <a:rPr lang="en-US" altLang="zh-CN" i="1" spc="-5" dirty="0">
                <a:solidFill>
                  <a:srgbClr val="0000CD"/>
                </a:solidFill>
                <a:cs typeface="Times New Roman" panose="02020603050405020304"/>
              </a:rPr>
              <a:t>X</a:t>
            </a:r>
            <a:r>
              <a:rPr lang="en-US" altLang="zh-CN" i="1" spc="5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pc="-10" dirty="0">
                <a:solidFill>
                  <a:srgbClr val="0000CD"/>
                </a:solidFill>
                <a:cs typeface="Times New Roman" panose="02020603050405020304"/>
              </a:rPr>
              <a:t>is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1917700" lvl="0" indent="0" defTabSz="914400">
              <a:lnSpc>
                <a:spcPct val="100000"/>
              </a:lnSpc>
              <a:spcBef>
                <a:spcPts val="915"/>
              </a:spcBef>
              <a:buNone/>
            </a:pP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baseline="-25000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305"/>
              </a:spcBef>
              <a:buNone/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Example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357505" lvl="0" indent="0" defTabSz="914400">
              <a:lnSpc>
                <a:spcPct val="100000"/>
              </a:lnSpc>
              <a:spcBef>
                <a:spcPts val="630"/>
              </a:spcBef>
              <a:buNone/>
            </a:pP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X=(A, B, D, C,</a:t>
            </a:r>
            <a:r>
              <a:rPr lang="en-US" altLang="zh-CN" sz="2000" b="1" i="1" spc="-4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A)</a:t>
            </a:r>
            <a:endParaRPr lang="en-US" altLang="zh-CN" sz="2000" dirty="0">
              <a:solidFill>
                <a:prstClr val="black"/>
              </a:solidFill>
              <a:cs typeface="Times New Roman" panose="02020603050405020304"/>
            </a:endParaRPr>
          </a:p>
          <a:p>
            <a:pPr marL="357505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X</a:t>
            </a:r>
            <a:r>
              <a:rPr lang="en-US" altLang="zh-CN" sz="2000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=(A), X</a:t>
            </a:r>
            <a:r>
              <a:rPr lang="en-US" altLang="zh-CN" sz="2000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=(A, B), </a:t>
            </a:r>
            <a:r>
              <a:rPr lang="en-US" altLang="zh-CN" sz="2000" b="1" i="1" spc="-10" dirty="0">
                <a:solidFill>
                  <a:srgbClr val="FF0000"/>
                </a:solidFill>
                <a:cs typeface="Times New Roman" panose="02020603050405020304"/>
              </a:rPr>
              <a:t>X</a:t>
            </a:r>
            <a:r>
              <a:rPr lang="en-US" altLang="zh-CN" sz="2000" b="1" spc="-10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2000" b="1" spc="-10" dirty="0">
                <a:solidFill>
                  <a:srgbClr val="FF0000"/>
                </a:solidFill>
                <a:cs typeface="Times New Roman" panose="02020603050405020304"/>
              </a:rPr>
              <a:t>=(A, 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B,</a:t>
            </a:r>
            <a:r>
              <a:rPr lang="en-US" altLang="zh-CN" sz="2000" b="1" i="1" spc="2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000" b="1" i="1" spc="-10" dirty="0">
                <a:solidFill>
                  <a:srgbClr val="FF0000"/>
                </a:solidFill>
                <a:cs typeface="Times New Roman" panose="02020603050405020304"/>
              </a:rPr>
              <a:t>D)</a:t>
            </a:r>
            <a:endParaRPr lang="en-US" altLang="zh-CN" sz="20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HARACTERIZING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855"/>
              </a:spcBef>
              <a:buNone/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Optimal substructure of an</a:t>
            </a:r>
            <a:r>
              <a:rPr lang="en-US" altLang="zh-CN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-635" defTabSz="914400">
              <a:lnSpc>
                <a:spcPct val="101000"/>
              </a:lnSpc>
              <a:spcBef>
                <a:spcPts val="715"/>
              </a:spcBef>
              <a:buNone/>
              <a:tabLst>
                <a:tab pos="2705100" algn="l"/>
                <a:tab pos="2783205" algn="l"/>
              </a:tabLst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Let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3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be sequences, and  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-635" defTabSz="914400">
              <a:lnSpc>
                <a:spcPct val="101000"/>
              </a:lnSpc>
              <a:spcBef>
                <a:spcPts val="715"/>
              </a:spcBef>
              <a:buNone/>
              <a:tabLst>
                <a:tab pos="2705100" algn="l"/>
                <a:tab pos="2783205" algn="l"/>
              </a:tabLst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let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be any LCS of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pc="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110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object 13"/>
          <p:cNvSpPr txBox="1"/>
          <p:nvPr/>
        </p:nvSpPr>
        <p:spPr>
          <a:xfrm>
            <a:off x="1547972" y="4197969"/>
            <a:ext cx="7207250" cy="134645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m </a:t>
            </a:r>
            <a:r>
              <a:rPr sz="23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  </a:t>
            </a:r>
            <a:endParaRPr lang="en-US" sz="13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altLang="zh-CN" sz="1300" i="1" dirty="0" err="1">
                <a:cs typeface="Times New Roman" panose="02020603050405020304"/>
              </a:rPr>
              <a:t>m</a:t>
            </a:r>
            <a:r>
              <a:rPr lang="en-US"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400" dirty="0"/>
              <a:t>≠</a:t>
            </a:r>
            <a:r>
              <a:rPr lang="zh-CN" altLang="en-US" dirty="0"/>
              <a:t>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000" dirty="0"/>
              <a:t>≠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implies that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300" i="1" spc="-74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300" i="1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400" dirty="0"/>
              <a:t>≠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000" dirty="0"/>
              <a:t>≠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implies that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</a:t>
            </a:r>
            <a:endParaRPr sz="13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2961" y="4199718"/>
            <a:ext cx="195827" cy="1326671"/>
            <a:chOff x="2937395" y="2471927"/>
            <a:chExt cx="192786" cy="1306068"/>
          </a:xfrm>
        </p:grpSpPr>
        <p:sp>
          <p:nvSpPr>
            <p:cNvPr id="8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6055" lvl="0" indent="-173990" defTabSz="914400">
              <a:lnSpc>
                <a:spcPct val="100000"/>
              </a:lnSpc>
              <a:spcBef>
                <a:spcPts val="290"/>
              </a:spcBef>
              <a:buFontTx/>
              <a:buChar char="•"/>
              <a:tabLst>
                <a:tab pos="186690" algn="l"/>
              </a:tabLst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Define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c[</a:t>
            </a:r>
            <a:r>
              <a:rPr lang="en-US" altLang="zh-CN" sz="2300" b="1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, j] as the length of an LCS of the </a:t>
            </a:r>
            <a:r>
              <a:rPr lang="en-US" altLang="zh-CN" sz="2300" b="1" i="1" spc="-10" dirty="0">
                <a:solidFill>
                  <a:prstClr val="black"/>
                </a:solidFill>
                <a:cs typeface="Times New Roman" panose="02020603050405020304"/>
              </a:rPr>
              <a:t>sequences</a:t>
            </a:r>
            <a:r>
              <a:rPr lang="en-US" altLang="zh-CN" sz="2300" b="1" i="1" spc="9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300" b="1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endParaRPr lang="en-US" altLang="zh-CN" sz="1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lvl="0" indent="0" defTabSz="914400">
              <a:lnSpc>
                <a:spcPct val="100000"/>
              </a:lnSpc>
              <a:spcBef>
                <a:spcPts val="195"/>
              </a:spcBef>
              <a:buNone/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2300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300" b="1" i="1" spc="-5" dirty="0" err="1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86055" lvl="0" indent="-173990" defTabSz="914400">
              <a:lnSpc>
                <a:spcPct val="100000"/>
              </a:lnSpc>
              <a:spcBef>
                <a:spcPts val="570"/>
              </a:spcBef>
              <a:buFont typeface="Times New Roman" panose="02020603050405020304"/>
              <a:buChar char="•"/>
              <a:tabLst>
                <a:tab pos="186690" algn="l"/>
              </a:tabLst>
            </a:pP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The recursive formula</a:t>
            </a:r>
            <a:r>
              <a:rPr lang="en-US" altLang="zh-CN" sz="2300" b="1" i="1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is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454797" y="3575862"/>
            <a:ext cx="8503433" cy="1787454"/>
            <a:chOff x="1454797" y="3575862"/>
            <a:chExt cx="8503433" cy="1787454"/>
          </a:xfrm>
        </p:grpSpPr>
        <p:sp>
          <p:nvSpPr>
            <p:cNvPr id="6" name="object 14"/>
            <p:cNvSpPr txBox="1"/>
            <p:nvPr/>
          </p:nvSpPr>
          <p:spPr>
            <a:xfrm>
              <a:off x="1454797" y="4337558"/>
              <a:ext cx="1049020" cy="4070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]</a:t>
              </a:r>
              <a:r>
                <a:rPr sz="2500" spc="-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endParaRPr sz="2500" dirty="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7" name="object 15"/>
            <p:cNvSpPr txBox="1"/>
            <p:nvPr/>
          </p:nvSpPr>
          <p:spPr>
            <a:xfrm>
              <a:off x="2875292" y="3612692"/>
              <a:ext cx="3126105" cy="1149985"/>
            </a:xfrm>
            <a:prstGeom prst="rect">
              <a:avLst/>
            </a:prstGeom>
          </p:spPr>
          <p:txBody>
            <a:bodyPr vert="horz" wrap="square" lIns="0" tIns="166370" rIns="0" bIns="0" rtlCol="0">
              <a:spAutoFit/>
            </a:bodyPr>
            <a:lstStyle/>
            <a:p>
              <a:pPr marL="132715">
                <a:spcBef>
                  <a:spcPts val="131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1310"/>
                </a:spcBef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 err="1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1,</a:t>
              </a:r>
              <a:r>
                <a:rPr sz="2500" spc="-2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lang="zh-CN" altLang="en-US" sz="28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700" spc="-740" dirty="0">
                  <a:latin typeface="Noto Sans Mono CJK JP Bold"/>
                  <a:cs typeface="Noto Sans Mono CJK JP Bold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1]</a:t>
              </a:r>
              <a:r>
                <a:rPr sz="2500" spc="-1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" name="object 16"/>
            <p:cNvSpPr txBox="1"/>
            <p:nvPr/>
          </p:nvSpPr>
          <p:spPr>
            <a:xfrm>
              <a:off x="6464171" y="3575862"/>
              <a:ext cx="2562860" cy="1168400"/>
            </a:xfrm>
            <a:prstGeom prst="rect">
              <a:avLst/>
            </a:prstGeom>
          </p:spPr>
          <p:txBody>
            <a:bodyPr vert="horz" wrap="square" lIns="0" tIns="203200" rIns="0" bIns="0" rtlCol="0">
              <a:spAutoFit/>
            </a:bodyPr>
            <a:lstStyle/>
            <a:p>
              <a:pPr marL="36195">
                <a:spcBef>
                  <a:spcPts val="160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or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spc="-4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150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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and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x</a:t>
              </a:r>
              <a:r>
                <a:rPr sz="1500" i="1" spc="-5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y</a:t>
              </a:r>
              <a:r>
                <a:rPr sz="2500" i="1" spc="-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endParaRPr sz="15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9" name="object 17"/>
            <p:cNvSpPr txBox="1"/>
            <p:nvPr/>
          </p:nvSpPr>
          <p:spPr>
            <a:xfrm>
              <a:off x="2995548" y="4918964"/>
              <a:ext cx="6962682" cy="44435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  <a:tabLst>
                  <a:tab pos="3546475" algn="l"/>
                </a:tabLst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Max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(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,</a:t>
              </a:r>
              <a:r>
                <a:rPr sz="2500" spc="2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1],</a:t>
              </a:r>
              <a:r>
                <a:rPr sz="2500" spc="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 err="1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lang="en-US" altLang="zh-CN" sz="2500" dirty="0"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])	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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and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x</a:t>
              </a:r>
              <a:r>
                <a:rPr sz="1500" i="1" spc="-5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lang="zh-CN" altLang="en-US" sz="2800" dirty="0"/>
                <a:t>≠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y</a:t>
              </a:r>
              <a:r>
                <a:rPr sz="2500" i="1" spc="-44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500" i="1" spc="-375" dirty="0">
                  <a:latin typeface="Times New Roman" panose="02020603050405020304"/>
                  <a:cs typeface="Times New Roman" panose="02020603050405020304"/>
                </a:rPr>
                <a:t>j</a:t>
              </a:r>
              <a:endParaRPr sz="15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03591" y="3835367"/>
            <a:ext cx="197974" cy="1341216"/>
            <a:chOff x="2937395" y="2471927"/>
            <a:chExt cx="192786" cy="1306068"/>
          </a:xfrm>
        </p:grpSpPr>
        <p:sp>
          <p:nvSpPr>
            <p:cNvPr id="12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766961" cy="48180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300" dirty="0"/>
              <a:t>We could write a recursive algorithm based on  this formulation.</a:t>
            </a:r>
            <a:endParaRPr lang="en-US" altLang="zh-CN" sz="2300" dirty="0"/>
          </a:p>
          <a:p>
            <a:pPr marL="0" indent="0">
              <a:buNone/>
            </a:pPr>
            <a:r>
              <a:rPr lang="en-US" altLang="zh-CN" sz="2300" dirty="0"/>
              <a:t>Try with “bozo”, “bat”.</a:t>
            </a:r>
            <a:endParaRPr lang="en-US" altLang="zh-CN" sz="23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7837" y="5840852"/>
            <a:ext cx="5346700" cy="8386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7360"/>
            <a:r>
              <a:rPr lang="en-US" altLang="zh-CN" sz="2300" spc="-5" dirty="0">
                <a:cs typeface="Schoolbook Uralic"/>
              </a:rPr>
              <a:t>Lots of repeated</a:t>
            </a:r>
            <a:r>
              <a:rPr lang="en-US" altLang="zh-CN" sz="2300" spc="15" dirty="0">
                <a:cs typeface="Schoolbook Uralic"/>
              </a:rPr>
              <a:t> </a:t>
            </a:r>
            <a:r>
              <a:rPr lang="en-US" altLang="zh-CN" sz="2300" spc="-5" dirty="0">
                <a:cs typeface="Schoolbook Uralic"/>
              </a:rPr>
              <a:t>subproblems.</a:t>
            </a:r>
            <a:endParaRPr lang="en-US" altLang="zh-CN" sz="2300" dirty="0">
              <a:cs typeface="Schoolbook Uralic"/>
            </a:endParaRPr>
          </a:p>
          <a:p>
            <a:pPr marL="467360">
              <a:spcBef>
                <a:spcPts val="265"/>
              </a:spcBef>
            </a:pPr>
            <a:r>
              <a:rPr lang="en-US" altLang="zh-CN" sz="2300" spc="-10" dirty="0">
                <a:cs typeface="Schoolbook Uralic"/>
              </a:rPr>
              <a:t>Instead </a:t>
            </a:r>
            <a:r>
              <a:rPr lang="en-US" altLang="zh-CN" sz="2300" spc="-5" dirty="0">
                <a:cs typeface="Schoolbook Uralic"/>
              </a:rPr>
              <a:t>of recomputing, store in a</a:t>
            </a:r>
            <a:r>
              <a:rPr lang="en-US" altLang="zh-CN" sz="2300" spc="55" dirty="0">
                <a:cs typeface="Schoolbook Uralic"/>
              </a:rPr>
              <a:t> </a:t>
            </a:r>
            <a:r>
              <a:rPr lang="en-US" altLang="zh-CN" sz="2300" spc="-5" dirty="0">
                <a:cs typeface="Schoolbook Uralic"/>
              </a:rPr>
              <a:t>table.</a:t>
            </a:r>
            <a:endParaRPr lang="en-US" altLang="zh-CN" sz="2300" dirty="0">
              <a:cs typeface="Schoolbook Uralic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5013" y="2806608"/>
            <a:ext cx="8381006" cy="2895600"/>
            <a:chOff x="735013" y="2806608"/>
            <a:chExt cx="8381006" cy="2895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5013" y="2806608"/>
              <a:ext cx="8181975" cy="2895600"/>
            </a:xfrm>
            <a:prstGeom prst="rect">
              <a:avLst/>
            </a:prstGeom>
          </p:spPr>
        </p:pic>
        <p:sp>
          <p:nvSpPr>
            <p:cNvPr id="10" name="object 15"/>
            <p:cNvSpPr txBox="1"/>
            <p:nvPr/>
          </p:nvSpPr>
          <p:spPr>
            <a:xfrm>
              <a:off x="8804869" y="4599733"/>
              <a:ext cx="3111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dirty="0">
                  <a:latin typeface="Times New Roman" panose="02020603050405020304"/>
                  <a:cs typeface="Times New Roman" panose="02020603050405020304"/>
                </a:rPr>
                <a:t>4,</a:t>
              </a:r>
              <a:r>
                <a:rPr lang="en-US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O</a:t>
            </a:r>
            <a:r>
              <a:rPr lang="en-US" altLang="zh-CN" dirty="0"/>
              <a:t>VERLAPPING</a:t>
            </a:r>
            <a:endParaRPr lang="zh-CN" altLang="en-US" dirty="0"/>
          </a:p>
        </p:txBody>
      </p:sp>
      <p:sp>
        <p:nvSpPr>
          <p:cNvPr id="7" name="object 4"/>
          <p:cNvSpPr/>
          <p:nvPr/>
        </p:nvSpPr>
        <p:spPr>
          <a:xfrm>
            <a:off x="1308100" y="2203913"/>
            <a:ext cx="7391400" cy="4177031"/>
          </a:xfrm>
          <a:prstGeom prst="rect">
            <a:avLst/>
          </a:prstGeom>
          <a:blipFill>
            <a:blip r:embed="rId1" cstate="print"/>
            <a:stretch>
              <a:fillRect l="-3699" t="-10116" r="-13115" b="-1302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OMPUTING THE </a:t>
            </a:r>
            <a:r>
              <a:rPr lang="en-US" altLang="zh-CN" sz="4200" dirty="0"/>
              <a:t>L</a:t>
            </a:r>
            <a:r>
              <a:rPr lang="en-US" altLang="zh-CN" dirty="0"/>
              <a:t>ENGTH OF AN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54740" y="1705659"/>
            <a:ext cx="5980169" cy="5345688"/>
            <a:chOff x="1347732" y="1861307"/>
            <a:chExt cx="5980169" cy="5345688"/>
          </a:xfrm>
        </p:grpSpPr>
        <p:sp>
          <p:nvSpPr>
            <p:cNvPr id="9" name="object 2"/>
            <p:cNvSpPr/>
            <p:nvPr/>
          </p:nvSpPr>
          <p:spPr>
            <a:xfrm>
              <a:off x="1347732" y="1861307"/>
              <a:ext cx="5980168" cy="202190"/>
            </a:xfrm>
            <a:prstGeom prst="rect">
              <a:avLst/>
            </a:prstGeom>
            <a:blipFill>
              <a:blip r:embed="rId1" cstate="print"/>
              <a:stretch>
                <a:fillRect l="-5236" t="-747964" r="-39145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4"/>
            <p:cNvSpPr/>
            <p:nvPr/>
          </p:nvSpPr>
          <p:spPr>
            <a:xfrm>
              <a:off x="1347733" y="2063495"/>
              <a:ext cx="5980168" cy="5143500"/>
            </a:xfrm>
            <a:prstGeom prst="rect">
              <a:avLst/>
            </a:prstGeom>
            <a:blipFill>
              <a:blip r:embed="rId2" cstate="print"/>
              <a:stretch>
                <a:fillRect l="-5234" r="-3914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ONSTRUCTING AN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3574340" cy="4818063"/>
          </a:xfrm>
        </p:spPr>
        <p:txBody>
          <a:bodyPr/>
          <a:lstStyle/>
          <a:p>
            <a:pPr marL="280035" lvl="0" indent="-267970" defTabSz="914400">
              <a:lnSpc>
                <a:spcPct val="100000"/>
              </a:lnSpc>
              <a:spcBef>
                <a:spcPts val="100"/>
              </a:spcBef>
              <a:buSzPct val="167000"/>
              <a:buFont typeface="Times New Roman" panose="02020603050405020304"/>
              <a:buChar char="•"/>
              <a:tabLst>
                <a:tab pos="280670" algn="l"/>
              </a:tabLst>
            </a:pP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Initial call is</a:t>
            </a:r>
            <a:r>
              <a:rPr lang="en-US" altLang="zh-CN" sz="2100" spc="-40" dirty="0">
                <a:solidFill>
                  <a:prstClr val="black"/>
                </a:solidFill>
                <a:cs typeface="Schoolbook Uralic"/>
              </a:rPr>
              <a:t> </a:t>
            </a:r>
            <a:r>
              <a:rPr lang="en-US" altLang="zh-CN" sz="2100" spc="-35" dirty="0">
                <a:solidFill>
                  <a:prstClr val="black"/>
                </a:solidFill>
                <a:cs typeface="Schoolbook Uralic"/>
              </a:rPr>
              <a:t>PRINT-</a:t>
            </a:r>
            <a:endParaRPr lang="en-US" altLang="zh-CN" sz="2100" dirty="0">
              <a:solidFill>
                <a:prstClr val="black"/>
              </a:solidFill>
              <a:cs typeface="Schoolbook Uralic"/>
            </a:endParaRPr>
          </a:p>
          <a:p>
            <a:pPr marL="280035" lvl="0" indent="0" defTabSz="91440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LCS (</a:t>
            </a: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B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, </a:t>
            </a:r>
            <a:r>
              <a:rPr lang="en-US" altLang="zh-CN" sz="2200" i="1" spc="-50" dirty="0">
                <a:solidFill>
                  <a:prstClr val="black"/>
                </a:solidFill>
                <a:cs typeface="Georgia" panose="02040502050405020303"/>
              </a:rPr>
              <a:t>X, </a:t>
            </a:r>
            <a:r>
              <a:rPr lang="en-US" altLang="zh-CN" sz="2200" i="1" spc="-45" dirty="0">
                <a:solidFill>
                  <a:prstClr val="black"/>
                </a:solidFill>
                <a:cs typeface="Georgia" panose="02040502050405020303"/>
              </a:rPr>
              <a:t>m,</a:t>
            </a:r>
            <a:r>
              <a:rPr lang="en-US" altLang="zh-CN" sz="2200" i="1" spc="155" dirty="0">
                <a:solidFill>
                  <a:prstClr val="black"/>
                </a:solidFill>
                <a:cs typeface="Georgia" panose="02040502050405020303"/>
              </a:rPr>
              <a:t> </a:t>
            </a:r>
            <a:r>
              <a:rPr lang="en-US" altLang="zh-CN" sz="2200" i="1" spc="-75" dirty="0">
                <a:solidFill>
                  <a:prstClr val="black"/>
                </a:solidFill>
                <a:cs typeface="Georgia" panose="02040502050405020303"/>
              </a:rPr>
              <a:t>n)</a:t>
            </a:r>
            <a:endParaRPr lang="en-US" altLang="zh-CN" sz="2200" dirty="0">
              <a:solidFill>
                <a:prstClr val="black"/>
              </a:solidFill>
              <a:cs typeface="Georgia" panose="02040502050405020303"/>
            </a:endParaRPr>
          </a:p>
          <a:p>
            <a:pPr marL="280035" marR="63500" lvl="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B[</a:t>
            </a:r>
            <a:r>
              <a:rPr lang="en-US" altLang="zh-CN" sz="2100" i="1" spc="-5" dirty="0" err="1">
                <a:solidFill>
                  <a:prstClr val="black"/>
                </a:solidFill>
                <a:cs typeface="Schoolbook Uralic"/>
              </a:rPr>
              <a:t>i</a:t>
            </a: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, j]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points to table  entry whose 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subproblem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we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used 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in solving LCS of Xi  and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Y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j</a:t>
            </a:r>
            <a:r>
              <a:rPr lang="en-US" altLang="zh-CN" sz="2100" spc="-100" dirty="0">
                <a:solidFill>
                  <a:prstClr val="black"/>
                </a:solidFill>
                <a:cs typeface="Schoolbook Uralic"/>
              </a:rPr>
              <a:t>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.</a:t>
            </a:r>
            <a:endParaRPr lang="en-US" altLang="zh-CN" sz="2100" spc="-5" dirty="0">
              <a:solidFill>
                <a:prstClr val="black"/>
              </a:solidFill>
              <a:cs typeface="Schoolbook Uralic"/>
            </a:endParaRPr>
          </a:p>
          <a:p>
            <a:pPr marL="280035" marR="6350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r>
              <a:rPr lang="en-US" altLang="zh-CN" sz="2100" spc="-5" dirty="0">
                <a:solidFill>
                  <a:prstClr val="black"/>
                </a:solidFill>
              </a:rPr>
              <a:t>When </a:t>
            </a:r>
            <a:r>
              <a:rPr lang="en-US" altLang="zh-CN" sz="2100" i="1" spc="-5" dirty="0">
                <a:solidFill>
                  <a:prstClr val="black"/>
                </a:solidFill>
              </a:rPr>
              <a:t>b[</a:t>
            </a:r>
            <a:r>
              <a:rPr lang="en-US" altLang="zh-CN" sz="2100" i="1" spc="-5" dirty="0" err="1">
                <a:solidFill>
                  <a:prstClr val="black"/>
                </a:solidFill>
              </a:rPr>
              <a:t>i</a:t>
            </a:r>
            <a:r>
              <a:rPr lang="en-US" altLang="zh-CN" sz="2100" i="1" spc="-5" dirty="0">
                <a:solidFill>
                  <a:prstClr val="black"/>
                </a:solidFill>
              </a:rPr>
              <a:t> , j] </a:t>
            </a:r>
            <a:r>
              <a:rPr lang="en-US" altLang="zh-CN" sz="2100" spc="-5" dirty="0">
                <a:solidFill>
                  <a:prstClr val="black"/>
                </a:solidFill>
              </a:rPr>
              <a:t>=   ,we have extended LCS  by one character. So longest common  subsequence = entries  With 	in them.</a:t>
            </a:r>
            <a:endParaRPr lang="en-US" altLang="zh-CN" sz="2100" spc="-5" dirty="0">
              <a:solidFill>
                <a:prstClr val="black"/>
              </a:solidFill>
            </a:endParaRPr>
          </a:p>
          <a:p>
            <a:pPr marL="280035" marR="6350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endParaRPr lang="en-US" altLang="zh-CN" sz="2000" dirty="0">
              <a:latin typeface="Schoolbook Uralic"/>
              <a:cs typeface="Schoolbook Uralic"/>
            </a:endParaRPr>
          </a:p>
          <a:p>
            <a:pPr marL="280035" marR="63500" lvl="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endParaRPr lang="en-US" altLang="zh-CN" sz="2100" dirty="0">
              <a:solidFill>
                <a:prstClr val="black"/>
              </a:solidFill>
              <a:cs typeface="Schoolbook Uralic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706" y="1911350"/>
            <a:ext cx="4762500" cy="2971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8839599">
            <a:off x="2696671" y="3948468"/>
            <a:ext cx="1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2440197" y="5340231"/>
            <a:ext cx="1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542416" y="2063495"/>
            <a:ext cx="7157085" cy="5143500"/>
            <a:chOff x="1542416" y="2063495"/>
            <a:chExt cx="7157085" cy="5143500"/>
          </a:xfrm>
        </p:grpSpPr>
        <p:sp>
          <p:nvSpPr>
            <p:cNvPr id="9" name="object 6"/>
            <p:cNvSpPr/>
            <p:nvPr/>
          </p:nvSpPr>
          <p:spPr>
            <a:xfrm>
              <a:off x="1542416" y="2920745"/>
              <a:ext cx="7157084" cy="4286250"/>
            </a:xfrm>
            <a:prstGeom prst="rect">
              <a:avLst/>
            </a:prstGeom>
            <a:blipFill>
              <a:blip r:embed="rId1" cstate="print"/>
              <a:stretch>
                <a:fillRect l="-7095" r="-13545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4"/>
            <p:cNvSpPr/>
            <p:nvPr/>
          </p:nvSpPr>
          <p:spPr>
            <a:xfrm>
              <a:off x="1542417" y="2063495"/>
              <a:ext cx="7157084" cy="857250"/>
            </a:xfrm>
            <a:prstGeom prst="rect">
              <a:avLst/>
            </a:prstGeom>
            <a:blipFill>
              <a:blip r:embed="rId2" cstate="print"/>
              <a:stretch>
                <a:fillRect l="-7094" r="-1354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/>
              <a:t>X=&lt;A,B,C,B,D,A,B&gt; Y=&lt;B,D,C,A,B,A&gt;</a:t>
            </a:r>
            <a:endParaRPr lang="en-US" altLang="zh-CN" i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W</a:t>
            </a:r>
            <a:r>
              <a:rPr lang="en-US" altLang="zh-CN" b="1" dirty="0"/>
              <a:t>HY</a:t>
            </a:r>
            <a:r>
              <a:rPr lang="en-US" altLang="zh-CN" sz="4200" b="1" dirty="0"/>
              <a:t>?</a:t>
            </a:r>
            <a:endParaRPr lang="zh-CN" altLang="en-US" sz="4200" b="1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problem of</a:t>
            </a:r>
            <a:r>
              <a:rPr kumimoji="0" lang="en-US" altLang="zh-CN" sz="3500" b="0" i="0" u="none" strike="noStrike" kern="1200" cap="none" spc="-1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Divide-and-conquer</a:t>
            </a:r>
            <a:endParaRPr kumimoji="0" lang="en-US" altLang="zh-CN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40690" marR="0" lvl="0" indent="-168910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1325" algn="l"/>
              </a:tabLst>
              <a:defRPr/>
            </a:pP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Treat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subproblems</a:t>
            </a:r>
            <a:r>
              <a:rPr kumimoji="0" lang="en-US" altLang="zh-CN" sz="2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independently;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90855" marR="638175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640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If they are dependent, we will calculate </a:t>
            </a: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redundantly, 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which leads low</a:t>
            </a:r>
            <a:r>
              <a:rPr kumimoji="0" lang="en-US" altLang="zh-CN" sz="2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efficiency.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Optimization Problem</a:t>
            </a:r>
            <a:endParaRPr kumimoji="0" lang="en-US" altLang="zh-CN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90855" marR="36195" lvl="0" indent="-219075" algn="just" defTabSz="914400" rtl="0" eaLnBrk="1" fontAlgn="auto" latinLnBrk="0" hangingPunct="1">
              <a:lnSpc>
                <a:spcPct val="97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640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Given a group of constrains and the cost function, find </a:t>
            </a:r>
            <a:r>
              <a:rPr kumimoji="0" lang="en-US" altLang="zh-CN" sz="2400" b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</a:t>
            </a:r>
            <a:r>
              <a:rPr kumimoji="0" lang="en-US" altLang="zh-CN" sz="2400" b="0" i="1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400" b="0" i="1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 with </a:t>
            </a:r>
            <a:r>
              <a:rPr kumimoji="0" lang="en-US" altLang="zh-CN" sz="2400" b="0" i="1" u="none" strike="noStrike" kern="1200" cap="none" spc="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value (min or max) in the  solution space;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17830" marR="5080" lvl="0" indent="-14605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Times New Roman" panose="02020603050405020304"/>
              <a:buChar char="•"/>
              <a:tabLst>
                <a:tab pos="446405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	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Lots of the optimization can be divided into subproblems,  which are dependent, so the solution of the subproblem  can be</a:t>
            </a:r>
            <a:r>
              <a:rPr kumimoji="0" lang="en-US" altLang="zh-CN" sz="2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reused.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3611880" y="2407920"/>
            <a:ext cx="5259776" cy="3637459"/>
          </a:xfrm>
          <a:custGeom>
            <a:avLst/>
            <a:gdLst>
              <a:gd name="connsiteX0" fmla="*/ 5204460 w 5259776"/>
              <a:gd name="connsiteY0" fmla="*/ 3634740 h 3637459"/>
              <a:gd name="connsiteX1" fmla="*/ 5212080 w 5259776"/>
              <a:gd name="connsiteY1" fmla="*/ 3550920 h 3637459"/>
              <a:gd name="connsiteX2" fmla="*/ 5212080 w 5259776"/>
              <a:gd name="connsiteY2" fmla="*/ 3063240 h 3637459"/>
              <a:gd name="connsiteX3" fmla="*/ 4572000 w 5259776"/>
              <a:gd name="connsiteY3" fmla="*/ 2651760 h 3637459"/>
              <a:gd name="connsiteX4" fmla="*/ 3802380 w 5259776"/>
              <a:gd name="connsiteY4" fmla="*/ 2644140 h 3637459"/>
              <a:gd name="connsiteX5" fmla="*/ 3825240 w 5259776"/>
              <a:gd name="connsiteY5" fmla="*/ 1348740 h 3637459"/>
              <a:gd name="connsiteX6" fmla="*/ 2468880 w 5259776"/>
              <a:gd name="connsiteY6" fmla="*/ 1325880 h 3637459"/>
              <a:gd name="connsiteX7" fmla="*/ 1988820 w 5259776"/>
              <a:gd name="connsiteY7" fmla="*/ 906780 h 3637459"/>
              <a:gd name="connsiteX8" fmla="*/ 624840 w 5259776"/>
              <a:gd name="connsiteY8" fmla="*/ 876300 h 3637459"/>
              <a:gd name="connsiteX9" fmla="*/ 76200 w 5259776"/>
              <a:gd name="connsiteY9" fmla="*/ 487680 h 3637459"/>
              <a:gd name="connsiteX10" fmla="*/ 0 w 5259776"/>
              <a:gd name="connsiteY10" fmla="*/ 0 h 363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59776" h="3637459">
                <a:moveTo>
                  <a:pt x="5204460" y="3634740"/>
                </a:moveTo>
                <a:cubicBezTo>
                  <a:pt x="5207635" y="3640455"/>
                  <a:pt x="5210810" y="3646170"/>
                  <a:pt x="5212080" y="3550920"/>
                </a:cubicBezTo>
                <a:cubicBezTo>
                  <a:pt x="5213350" y="3455670"/>
                  <a:pt x="5318760" y="3213100"/>
                  <a:pt x="5212080" y="3063240"/>
                </a:cubicBezTo>
                <a:cubicBezTo>
                  <a:pt x="5105400" y="2913380"/>
                  <a:pt x="4806950" y="2721610"/>
                  <a:pt x="4572000" y="2651760"/>
                </a:cubicBezTo>
                <a:cubicBezTo>
                  <a:pt x="4337050" y="2581910"/>
                  <a:pt x="3926840" y="2861310"/>
                  <a:pt x="3802380" y="2644140"/>
                </a:cubicBezTo>
                <a:cubicBezTo>
                  <a:pt x="3677920" y="2426970"/>
                  <a:pt x="4047490" y="1568450"/>
                  <a:pt x="3825240" y="1348740"/>
                </a:cubicBezTo>
                <a:cubicBezTo>
                  <a:pt x="3602990" y="1129030"/>
                  <a:pt x="2774950" y="1399540"/>
                  <a:pt x="2468880" y="1325880"/>
                </a:cubicBezTo>
                <a:cubicBezTo>
                  <a:pt x="2162810" y="1252220"/>
                  <a:pt x="2296160" y="981710"/>
                  <a:pt x="1988820" y="906780"/>
                </a:cubicBezTo>
                <a:cubicBezTo>
                  <a:pt x="1681480" y="831850"/>
                  <a:pt x="943610" y="946150"/>
                  <a:pt x="624840" y="876300"/>
                </a:cubicBezTo>
                <a:cubicBezTo>
                  <a:pt x="306070" y="806450"/>
                  <a:pt x="180340" y="633730"/>
                  <a:pt x="76200" y="487680"/>
                </a:cubicBezTo>
                <a:cubicBezTo>
                  <a:pt x="-27940" y="341630"/>
                  <a:pt x="13970" y="83820"/>
                  <a:pt x="0" y="0"/>
                </a:cubicBezTo>
              </a:path>
            </a:pathLst>
          </a:custGeom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61872" y="6449438"/>
            <a:ext cx="25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Time:  O(</a:t>
            </a:r>
            <a:r>
              <a:rPr lang="en-US" altLang="zh-CN" b="1" i="1" dirty="0" err="1"/>
              <a:t>mn</a:t>
            </a:r>
            <a:r>
              <a:rPr lang="en-US" altLang="zh-CN" b="1" i="1" dirty="0"/>
              <a:t>)</a:t>
            </a:r>
            <a:endParaRPr lang="zh-CN" altLang="en-US" b="1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4681" y="271172"/>
            <a:ext cx="8634730" cy="6857999"/>
            <a:chOff x="1034681" y="348996"/>
            <a:chExt cx="8634730" cy="6857999"/>
          </a:xfrm>
        </p:grpSpPr>
        <p:grpSp>
          <p:nvGrpSpPr>
            <p:cNvPr id="8" name="组合 7"/>
            <p:cNvGrpSpPr/>
            <p:nvPr/>
          </p:nvGrpSpPr>
          <p:grpSpPr>
            <a:xfrm>
              <a:off x="1034681" y="348996"/>
              <a:ext cx="8634730" cy="6857999"/>
              <a:chOff x="1034681" y="348996"/>
              <a:chExt cx="8634730" cy="6857999"/>
            </a:xfrm>
          </p:grpSpPr>
          <p:grpSp>
            <p:nvGrpSpPr>
              <p:cNvPr id="4" name="object 2"/>
              <p:cNvGrpSpPr/>
              <p:nvPr/>
            </p:nvGrpSpPr>
            <p:grpSpPr>
              <a:xfrm>
                <a:off x="1034681" y="348996"/>
                <a:ext cx="8634730" cy="2571750"/>
                <a:chOff x="1034681" y="348996"/>
                <a:chExt cx="8634730" cy="2571750"/>
              </a:xfrm>
            </p:grpSpPr>
            <p:sp>
              <p:nvSpPr>
                <p:cNvPr id="5" name="object 3"/>
                <p:cNvSpPr/>
                <p:nvPr/>
              </p:nvSpPr>
              <p:spPr>
                <a:xfrm>
                  <a:off x="1034681" y="348996"/>
                  <a:ext cx="8634215" cy="1714499"/>
                </a:xfrm>
                <a:prstGeom prst="rect">
                  <a:avLst/>
                </a:prstGeom>
                <a:blipFill>
                  <a:blip r:embed="rId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" name="object 4"/>
                <p:cNvSpPr/>
                <p:nvPr/>
              </p:nvSpPr>
              <p:spPr>
                <a:xfrm>
                  <a:off x="1034681" y="2063496"/>
                  <a:ext cx="8634215" cy="857250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/>
              </p:txBody>
            </p:sp>
          </p:grpSp>
          <p:sp>
            <p:nvSpPr>
              <p:cNvPr id="7" name="object 6"/>
              <p:cNvSpPr/>
              <p:nvPr/>
            </p:nvSpPr>
            <p:spPr>
              <a:xfrm>
                <a:off x="1034683" y="2920745"/>
                <a:ext cx="8634215" cy="428625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sp>
          <p:nvSpPr>
            <p:cNvPr id="9" name="object 5"/>
            <p:cNvSpPr txBox="1"/>
            <p:nvPr/>
          </p:nvSpPr>
          <p:spPr>
            <a:xfrm>
              <a:off x="1988185" y="1358138"/>
              <a:ext cx="6623050" cy="12331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80200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6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T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RIANGLE </a:t>
              </a:r>
              <a:r>
                <a:rPr lang="en-US" sz="39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D</a:t>
              </a:r>
              <a:r>
                <a:rPr lang="en-US" sz="31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ECOMPOSITION</a:t>
              </a:r>
              <a:r>
                <a:rPr lang="en-US" sz="3100" b="1" spc="-819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lang="en-US" sz="31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OF</a:t>
              </a:r>
              <a:endParaRPr lang="en-US" sz="3100" dirty="0">
                <a:latin typeface="Comic Sans MS" panose="030F0702030302020204"/>
                <a:cs typeface="Comic Sans MS" panose="030F0702030302020204"/>
              </a:endParaRPr>
            </a:p>
            <a:p>
              <a:pPr marL="12700">
                <a:spcBef>
                  <a:spcPts val="150"/>
                </a:spcBef>
              </a:pP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C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ONVEX</a:t>
              </a:r>
              <a:r>
                <a:rPr lang="en-US" sz="3100" b="1" spc="-10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P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OLYGON</a:t>
              </a:r>
              <a:endParaRPr lang="en-US" sz="3100" dirty="0">
                <a:latin typeface="Comic Sans MS" panose="030F0702030302020204"/>
                <a:cs typeface="Comic Sans MS" panose="030F0702030302020204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31900" y="3777995"/>
            <a:ext cx="7696200" cy="3429001"/>
            <a:chOff x="1231900" y="3777995"/>
            <a:chExt cx="7696200" cy="3429001"/>
          </a:xfrm>
        </p:grpSpPr>
        <p:sp>
          <p:nvSpPr>
            <p:cNvPr id="7" name="object 10"/>
            <p:cNvSpPr/>
            <p:nvPr/>
          </p:nvSpPr>
          <p:spPr>
            <a:xfrm>
              <a:off x="1231900" y="4635246"/>
              <a:ext cx="7467600" cy="2571750"/>
            </a:xfrm>
            <a:prstGeom prst="rect">
              <a:avLst/>
            </a:prstGeom>
            <a:blipFill>
              <a:blip r:embed="rId1" cstate="print"/>
              <a:stretch>
                <a:fillRect l="-2639" r="-12982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8"/>
            <p:cNvSpPr/>
            <p:nvPr/>
          </p:nvSpPr>
          <p:spPr>
            <a:xfrm>
              <a:off x="1231900" y="3777995"/>
              <a:ext cx="7696200" cy="857250"/>
            </a:xfrm>
            <a:prstGeom prst="rect">
              <a:avLst/>
            </a:prstGeom>
            <a:blipFill>
              <a:blip r:embed="rId2" cstate="print"/>
              <a:stretch>
                <a:fillRect l="-2563" r="-962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72415" marR="0" lvl="0" indent="-26035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  <a:tab pos="243014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Convex</a:t>
            </a:r>
            <a:r>
              <a:rPr kumimoji="0" lang="en-US" altLang="zh-CN" sz="2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polygon	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/>
                <a:ea typeface="+mn-ea"/>
                <a:cs typeface="Symbol" panose="05050102010706020507"/>
              </a:rPr>
              <a:t>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{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,...,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lang="en-US" altLang="zh-CN" b="0" i="1" u="none" strike="noStrike" kern="1200" cap="none" spc="-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72415" marR="207010" lvl="0" indent="-260350" algn="l" defTabSz="914400" rtl="0" eaLnBrk="1" fontAlgn="auto" latinLnBrk="0" hangingPunct="1">
              <a:lnSpc>
                <a:spcPts val="2630"/>
              </a:lnSpc>
              <a:spcBef>
                <a:spcPts val="69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</a:tabLst>
              <a:defRPr/>
            </a:pP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decomposition: chords set 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that decompose  polygon into disjoint</a:t>
            </a:r>
            <a:r>
              <a:rPr kumimoji="0" lang="en-US" altLang="zh-CN" sz="2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72415" marR="5080" lvl="0" indent="-260350" algn="l" defTabSz="914400" rtl="0" eaLnBrk="1" fontAlgn="auto" latinLnBrk="0" hangingPunct="1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</a:tabLst>
              <a:defRPr/>
            </a:pPr>
            <a:r>
              <a:rPr kumimoji="0" lang="en-US" altLang="zh-CN" sz="2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can improve that in a triangle decomposition of a </a:t>
            </a:r>
            <a:r>
              <a:rPr kumimoji="0" lang="en-US" altLang="zh-CN" sz="23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n 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vertices convex polygon, there happened to be n-3 chords and n-2</a:t>
            </a:r>
            <a:r>
              <a:rPr kumimoji="0" lang="en-US" altLang="zh-CN" sz="2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triangles.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35171" y="448055"/>
            <a:ext cx="9158637" cy="1186007"/>
          </a:xfrm>
        </p:spPr>
        <p:txBody>
          <a:bodyPr/>
          <a:lstStyle/>
          <a:p>
            <a:r>
              <a:rPr lang="en-US" altLang="zh-CN" sz="4200" b="1" dirty="0"/>
              <a:t>W</a:t>
            </a:r>
            <a:r>
              <a:rPr lang="en-US" altLang="zh-CN" b="1" dirty="0"/>
              <a:t>HY</a:t>
            </a:r>
            <a:r>
              <a:rPr lang="en-US" altLang="zh-CN" sz="4200" b="1" dirty="0"/>
              <a:t>?</a:t>
            </a:r>
            <a:endParaRPr lang="zh-CN" altLang="en-US" sz="4200" b="1" dirty="0"/>
          </a:p>
        </p:txBody>
      </p:sp>
      <p:sp>
        <p:nvSpPr>
          <p:cNvPr id="13" name="object 7"/>
          <p:cNvSpPr txBox="1"/>
          <p:nvPr/>
        </p:nvSpPr>
        <p:spPr>
          <a:xfrm>
            <a:off x="1764411" y="2105025"/>
            <a:ext cx="4747260" cy="198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spcBef>
                <a:spcPts val="100"/>
              </a:spcBef>
            </a:pP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Those who</a:t>
            </a:r>
            <a:r>
              <a:rPr sz="42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endParaRPr sz="4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2000"/>
              </a:lnSpc>
              <a:spcBef>
                <a:spcPts val="145"/>
              </a:spcBef>
            </a:pPr>
            <a:r>
              <a:rPr sz="4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remember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 past</a:t>
            </a:r>
            <a:r>
              <a:rPr sz="4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doomed to repeat</a:t>
            </a:r>
            <a:r>
              <a:rPr sz="42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it.</a:t>
            </a:r>
            <a:endParaRPr sz="4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6239065" y="4772025"/>
            <a:ext cx="292036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marR="27305" indent="-574040">
              <a:lnSpc>
                <a:spcPts val="2870"/>
              </a:lnSpc>
              <a:spcBef>
                <a:spcPts val="10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-----George Santayana,  The life of</a:t>
            </a:r>
            <a:r>
              <a:rPr sz="23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Reason,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505"/>
              </a:lnSpc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Book I: Introduction</a:t>
            </a:r>
            <a:r>
              <a:rPr sz="23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and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R="85090" algn="r">
              <a:spcBef>
                <a:spcPts val="38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Reason in</a:t>
            </a:r>
            <a:r>
              <a:rPr sz="23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Common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R="57150" algn="r">
              <a:spcBef>
                <a:spcPts val="13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Sense</a:t>
            </a:r>
            <a:r>
              <a:rPr sz="23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(1905)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31615" algn="l"/>
              </a:tabLst>
              <a:defRPr/>
            </a:pP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Weighting</a:t>
            </a:r>
            <a:r>
              <a:rPr kumimoji="0" lang="en-US" altLang="zh-CN" sz="2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function	</a:t>
            </a:r>
            <a:r>
              <a:rPr kumimoji="0" lang="en-US" altLang="zh-CN" sz="4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w</a:t>
            </a:r>
            <a:endParaRPr kumimoji="0" lang="en-US" altLang="zh-CN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658495" marR="0" lvl="0" indent="0" algn="l" defTabSz="914400" rtl="0" eaLnBrk="1" fontAlgn="auto" latinLnBrk="0" hangingPunct="1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for</a:t>
            </a: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example: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w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(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) =  |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| +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|</a:t>
            </a:r>
            <a:r>
              <a:rPr kumimoji="0" lang="en-US" altLang="zh-CN" sz="23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+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|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</a:t>
            </a:r>
            <a:endParaRPr kumimoji="0" lang="en-US" altLang="zh-CN" sz="23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53515" algn="l"/>
                <a:tab pos="2068830" algn="l"/>
              </a:tabLst>
              <a:defRPr/>
            </a:pPr>
            <a:endParaRPr kumimoji="0" lang="en-US" altLang="zh-CN" sz="23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53515" algn="l"/>
                <a:tab pos="2068830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Where |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is the Euclid distance</a:t>
            </a:r>
            <a:r>
              <a:rPr kumimoji="0" lang="en-US" altLang="zh-CN" sz="2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between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and </a:t>
            </a:r>
            <a:r>
              <a:rPr kumimoji="0" lang="en-US" altLang="zh-CN" sz="23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endParaRPr kumimoji="0" lang="en-US" altLang="zh-CN" sz="23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Optimal triangle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decomposition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50190" marR="0" lvl="0" indent="-238125" algn="l" defTabSz="914400" rtl="0" eaLnBrk="1" fontAlgn="auto" latinLnBrk="0" hangingPunct="1">
              <a:lnSpc>
                <a:spcPts val="4230"/>
              </a:lnSpc>
              <a:spcBef>
                <a:spcPts val="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50190" algn="l"/>
                <a:tab pos="25082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Input: polygon 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and weighting function</a:t>
            </a:r>
            <a:r>
              <a:rPr kumimoji="0" lang="en-US" altLang="zh-CN" sz="23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6000" b="0" i="1" u="none" strike="noStrike" kern="1200" cap="none" spc="0" normalizeH="0" baseline="-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</a:t>
            </a:r>
            <a:endParaRPr kumimoji="0" lang="en-US" altLang="zh-CN" sz="6000" b="0" i="0" u="none" strike="noStrike" kern="1200" cap="none" spc="0" normalizeH="0" baseline="-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50190" marR="0" lvl="0" indent="-238125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50190" algn="l"/>
                <a:tab pos="25082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Output: triangle decomposition </a:t>
            </a:r>
            <a:r>
              <a:rPr kumimoji="0" lang="en-US" altLang="zh-CN" sz="2300" b="0" i="1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T,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to</a:t>
            </a:r>
            <a:r>
              <a:rPr kumimoji="0" lang="en-US" altLang="zh-CN" sz="23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minimize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759460" indent="0" algn="ctr" defTabSz="914400">
              <a:lnSpc>
                <a:spcPts val="4275"/>
              </a:lnSpc>
              <a:spcBef>
                <a:spcPts val="2010"/>
              </a:spcBef>
              <a:buNone/>
              <a:tabLst>
                <a:tab pos="1510030" algn="l"/>
              </a:tabLst>
              <a:defRPr/>
            </a:pPr>
            <a:r>
              <a:rPr kumimoji="0" lang="el-GR" altLang="zh-CN" sz="6000" b="0" i="0" u="none" strike="noStrike" kern="1200" cap="none" spc="0" normalizeH="0" baseline="-4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Bold"/>
              </a:rPr>
              <a:t>Σ</a:t>
            </a:r>
            <a:r>
              <a:rPr kumimoji="0" lang="en-US" altLang="zh-CN" sz="2800" b="0" i="1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lang="en-US" altLang="zh-CN" sz="2800" b="0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∈S</a:t>
            </a:r>
            <a:r>
              <a:rPr kumimoji="0" lang="en-US" altLang="zh-CN" sz="2000" b="0" i="1" u="none" strike="noStrike" kern="1200" cap="none" spc="-190" normalizeH="0" baseline="-5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 </a:t>
            </a:r>
            <a:r>
              <a:rPr kumimoji="0" lang="en-US" altLang="zh-CN" sz="2000" b="0" i="1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 </a:t>
            </a:r>
            <a:r>
              <a:rPr kumimoji="0" lang="en-US" altLang="zh-CN" sz="25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</a:t>
            </a:r>
            <a:r>
              <a:rPr kumimoji="0" lang="en-US" altLang="zh-CN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(</a:t>
            </a:r>
            <a:r>
              <a:rPr kumimoji="0" lang="en-US" altLang="zh-CN" sz="25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lang="en-US" altLang="zh-CN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)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4200" dirty="0"/>
              <a:t>S</a:t>
            </a:r>
            <a:r>
              <a:rPr lang="en-US" altLang="zh-CN" dirty="0"/>
              <a:t>TRUCTURE OF </a:t>
            </a:r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231900" y="3290403"/>
            <a:ext cx="7391400" cy="2571751"/>
            <a:chOff x="1231900" y="2920745"/>
            <a:chExt cx="7391400" cy="2571751"/>
          </a:xfrm>
        </p:grpSpPr>
        <p:sp>
          <p:nvSpPr>
            <p:cNvPr id="7" name="object 11"/>
            <p:cNvSpPr/>
            <p:nvPr/>
          </p:nvSpPr>
          <p:spPr>
            <a:xfrm>
              <a:off x="1231900" y="3777996"/>
              <a:ext cx="7391400" cy="1714500"/>
            </a:xfrm>
            <a:prstGeom prst="rect">
              <a:avLst/>
            </a:prstGeom>
            <a:blipFill>
              <a:blip r:embed="rId1" cstate="print"/>
              <a:stretch>
                <a:fillRect l="-2668" r="-14146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8"/>
            <p:cNvSpPr/>
            <p:nvPr/>
          </p:nvSpPr>
          <p:spPr>
            <a:xfrm>
              <a:off x="1231900" y="2920745"/>
              <a:ext cx="7391400" cy="857250"/>
            </a:xfrm>
            <a:prstGeom prst="rect">
              <a:avLst/>
            </a:prstGeom>
            <a:blipFill>
              <a:blip r:embed="rId2" cstate="print"/>
              <a:stretch>
                <a:fillRect l="-2668" r="-1414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US" altLang="zh-CN" i="1" dirty="0">
                <a:solidFill>
                  <a:srgbClr val="0000FF"/>
                </a:solidFill>
              </a:rPr>
              <a:t>P</a:t>
            </a:r>
            <a:r>
              <a:rPr lang="en-US" altLang="zh-CN" dirty="0">
                <a:solidFill>
                  <a:srgbClr val="0000FF"/>
                </a:solidFill>
              </a:rPr>
              <a:t>=(v</a:t>
            </a:r>
            <a:r>
              <a:rPr lang="en-US" altLang="zh-CN" baseline="-25000" dirty="0">
                <a:solidFill>
                  <a:srgbClr val="0000FF"/>
                </a:solidFill>
              </a:rPr>
              <a:t>0</a:t>
            </a:r>
            <a:r>
              <a:rPr lang="en-US" altLang="zh-CN" dirty="0">
                <a:solidFill>
                  <a:srgbClr val="0000FF"/>
                </a:solidFill>
              </a:rPr>
              <a:t>,v</a:t>
            </a:r>
            <a:r>
              <a:rPr lang="en-US" altLang="zh-CN" baseline="-25000" dirty="0">
                <a:solidFill>
                  <a:srgbClr val="0000FF"/>
                </a:solidFill>
              </a:rPr>
              <a:t>1</a:t>
            </a:r>
            <a:r>
              <a:rPr lang="en-US" altLang="zh-CN" dirty="0">
                <a:solidFill>
                  <a:srgbClr val="0000FF"/>
                </a:solidFill>
              </a:rPr>
              <a:t>,...,</a:t>
            </a:r>
            <a:r>
              <a:rPr lang="en-US" altLang="zh-CN" dirty="0" err="1">
                <a:solidFill>
                  <a:srgbClr val="0000FF"/>
                </a:solidFill>
              </a:rPr>
              <a:t>v</a:t>
            </a:r>
            <a:r>
              <a:rPr lang="en-US" altLang="zh-CN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)is a </a:t>
            </a:r>
            <a:r>
              <a:rPr lang="en-US" altLang="zh-CN" i="1" dirty="0">
                <a:solidFill>
                  <a:srgbClr val="0000FF"/>
                </a:solidFill>
              </a:rPr>
              <a:t>n+1 </a:t>
            </a:r>
            <a:r>
              <a:rPr lang="en-US" altLang="zh-CN" dirty="0">
                <a:solidFill>
                  <a:srgbClr val="0000FF"/>
                </a:solidFill>
              </a:rPr>
              <a:t>vertices polygon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altLang="zh-CN" i="1" dirty="0" err="1">
                <a:solidFill>
                  <a:srgbClr val="0000FF"/>
                </a:solidFill>
              </a:rPr>
              <a:t>T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p</a:t>
            </a:r>
            <a:r>
              <a:rPr lang="en-US" altLang="zh-CN" dirty="0">
                <a:solidFill>
                  <a:srgbClr val="0000FF"/>
                </a:solidFill>
              </a:rPr>
              <a:t> is an optimal triangle decomposition, </a:t>
            </a:r>
            <a:r>
              <a:rPr lang="en-US" altLang="zh-CN" dirty="0" err="1">
                <a:solidFill>
                  <a:srgbClr val="0000FF"/>
                </a:solidFill>
              </a:rPr>
              <a:t>v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k</a:t>
            </a:r>
            <a:r>
              <a:rPr lang="en-US" altLang="zh-CN" dirty="0">
                <a:solidFill>
                  <a:srgbClr val="0000FF"/>
                </a:solidFill>
              </a:rPr>
              <a:t> is the  decomposition point.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altLang="zh-CN" sz="2300" spc="-5" dirty="0">
                <a:solidFill>
                  <a:srgbClr val="653300"/>
                </a:solidFill>
                <a:latin typeface="Times New Roman" panose="02020603050405020304"/>
                <a:cs typeface="Times New Roman" panose="02020603050405020304"/>
              </a:rPr>
              <a:t>The structure of optimal solution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401320" lvl="1" indent="0">
              <a:buClr>
                <a:schemeClr val="accent2"/>
              </a:buClr>
              <a:buNone/>
            </a:pP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=T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0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...,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altLang="zh-CN" sz="2300" spc="-5" dirty="0">
                <a:solidFill>
                  <a:srgbClr val="0000FF"/>
                </a:solidFill>
                <a:latin typeface="Noto Sans CJK JP Black"/>
                <a:cs typeface="Noto Sans CJK JP Black"/>
              </a:rPr>
              <a:t>∪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..., 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altLang="zh-CN" sz="2300" spc="-5" dirty="0">
                <a:solidFill>
                  <a:srgbClr val="0000FF"/>
                </a:solidFill>
                <a:latin typeface="Noto Sans CJK JP Black"/>
                <a:cs typeface="Noto Sans CJK JP Black"/>
              </a:rPr>
              <a:t>∪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{v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altLang="zh-CN" sz="2300" i="1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Clr>
                <a:schemeClr val="accent2"/>
              </a:buClr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T</a:t>
            </a:r>
            <a:r>
              <a:rPr lang="en-US" altLang="zh-CN" dirty="0"/>
              <a:t>RIANGLE DECOMPOSITION AND</a:t>
            </a:r>
            <a:br>
              <a:rPr lang="en-US" altLang="zh-CN" dirty="0"/>
            </a:br>
            <a:r>
              <a:rPr lang="en-US" altLang="zh-CN" sz="4200" dirty="0"/>
              <a:t>M</a:t>
            </a:r>
            <a:r>
              <a:rPr lang="en-US" altLang="zh-CN" dirty="0"/>
              <a:t>ATRIX-CHAIN-ORDER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03530" marR="5080" indent="-291465">
              <a:lnSpc>
                <a:spcPts val="2630"/>
              </a:lnSpc>
              <a:spcBef>
                <a:spcPts val="290"/>
              </a:spcBef>
              <a:buFont typeface="Wingdings" panose="05000000000000000000"/>
              <a:buChar char=""/>
              <a:tabLst>
                <a:tab pos="358775" algn="l"/>
                <a:tab pos="359410" algn="l"/>
              </a:tabLst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 matrix chain is corresponding to a complete binary tree. </a:t>
            </a:r>
            <a:endParaRPr lang="en-US" altLang="zh-CN" sz="2300" spc="-5" dirty="0">
              <a:latin typeface="Times New Roman" panose="02020603050405020304"/>
              <a:cs typeface="Times New Roman" panose="02020603050405020304"/>
            </a:endParaRPr>
          </a:p>
          <a:p>
            <a:pPr marL="12065" marR="5080" indent="0">
              <a:lnSpc>
                <a:spcPts val="2630"/>
              </a:lnSpc>
              <a:spcBef>
                <a:spcPts val="290"/>
              </a:spcBef>
              <a:buNone/>
              <a:tabLst>
                <a:tab pos="358775" algn="l"/>
                <a:tab pos="359410" algn="l"/>
              </a:tabLst>
            </a:pPr>
            <a:r>
              <a:rPr lang="en-US" altLang="zh-CN" spc="-5" dirty="0">
                <a:latin typeface="Times New Roman" panose="02020603050405020304"/>
                <a:cs typeface="Times New Roman" panose="02020603050405020304"/>
              </a:rPr>
              <a:t>    For</a:t>
            </a:r>
            <a:r>
              <a:rPr lang="en-US" altLang="zh-CN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pc="-5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lang="en-US" altLang="zh-CN" dirty="0">
              <a:latin typeface="Times New Roman" panose="02020603050405020304"/>
              <a:cs typeface="Times New Roman" panose="02020603050405020304"/>
            </a:endParaRPr>
          </a:p>
          <a:p>
            <a:pPr marL="290830" marR="814705" indent="0">
              <a:lnSpc>
                <a:spcPts val="2690"/>
              </a:lnSpc>
              <a:spcBef>
                <a:spcPts val="1230"/>
              </a:spcBef>
              <a:buNone/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))(A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))) is converted to a complete  binary</a:t>
            </a:r>
            <a:r>
              <a:rPr lang="en-US" altLang="zh-CN" sz="23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tree.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T</a:t>
            </a:r>
            <a:r>
              <a:rPr lang="en-US" altLang="zh-CN" dirty="0"/>
              <a:t>RIANGLE DECOMPOSITION AND</a:t>
            </a:r>
            <a:br>
              <a:rPr lang="en-US" altLang="zh-CN" dirty="0"/>
            </a:br>
            <a:r>
              <a:rPr lang="en-US" altLang="zh-CN" sz="4200" dirty="0"/>
              <a:t>M</a:t>
            </a:r>
            <a:r>
              <a:rPr lang="en-US" altLang="zh-CN" dirty="0"/>
              <a:t>ATRIX-CHAIN-ORDER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Triangle decomposition of a </a:t>
            </a:r>
            <a:r>
              <a:rPr lang="en-US" altLang="zh-CN" i="1" dirty="0"/>
              <a:t>n-vertices</a:t>
            </a:r>
            <a:r>
              <a:rPr lang="en-US" altLang="zh-CN" dirty="0"/>
              <a:t> convex polygon  is corresponding to a </a:t>
            </a:r>
            <a:r>
              <a:rPr lang="en-US" altLang="zh-CN" i="1" dirty="0"/>
              <a:t>n-1</a:t>
            </a:r>
            <a:r>
              <a:rPr lang="en-US" altLang="zh-CN" dirty="0"/>
              <a:t> leaves complete binary tree.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13" name="object 9"/>
          <p:cNvSpPr txBox="1"/>
          <p:nvPr/>
        </p:nvSpPr>
        <p:spPr>
          <a:xfrm>
            <a:off x="1111260" y="1967813"/>
            <a:ext cx="7922259" cy="10636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629660">
              <a:spcBef>
                <a:spcPts val="840"/>
              </a:spcBef>
              <a:tabLst>
                <a:tab pos="647382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0	</a:t>
            </a:r>
            <a:r>
              <a:rPr lang="en-US" sz="2800" dirty="0"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sz="2800" i="1" dirty="0" err="1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Symbol" panose="05050102010706020507"/>
                <a:cs typeface="Symbol" panose="05050102010706020507"/>
              </a:rPr>
              <a:t>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j</a:t>
            </a:r>
            <a:endParaRPr sz="2800" dirty="0">
              <a:latin typeface="Times New Roman" panose="02020603050405020304"/>
              <a:cs typeface="Times New Roman" panose="02020603050405020304"/>
            </a:endParaRPr>
          </a:p>
          <a:p>
            <a:pPr marL="50800">
              <a:spcBef>
                <a:spcPts val="745"/>
              </a:spcBef>
              <a:tabLst>
                <a:tab pos="1419225" algn="l"/>
                <a:tab pos="7299325" algn="l"/>
              </a:tabLst>
            </a:pPr>
            <a:r>
              <a:rPr sz="4200" i="1" baseline="29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sz="4200" i="1" baseline="29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lang="en-US" sz="4200" baseline="29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sz="4200" spc="-7" baseline="2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29000" dirty="0">
                <a:latin typeface="Symbol" panose="05050102010706020507"/>
                <a:cs typeface="Symbol" panose="05050102010706020507"/>
              </a:rPr>
              <a:t>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min{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1][ 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i="1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i="1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k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sz="2800" i="1" spc="-2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n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)}	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800" dirty="0">
                <a:latin typeface="Symbol" panose="05050102010706020507"/>
                <a:cs typeface="Symbol" panose="05050102010706020507"/>
              </a:rPr>
              <a:t>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j</a:t>
            </a:r>
            <a:endParaRPr sz="28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62582" y="3456745"/>
            <a:ext cx="6875893" cy="3429000"/>
            <a:chOff x="1747407" y="3777995"/>
            <a:chExt cx="6875893" cy="3429000"/>
          </a:xfrm>
        </p:grpSpPr>
        <p:sp>
          <p:nvSpPr>
            <p:cNvPr id="15" name="object 12"/>
            <p:cNvSpPr/>
            <p:nvPr/>
          </p:nvSpPr>
          <p:spPr>
            <a:xfrm>
              <a:off x="1747407" y="3777995"/>
              <a:ext cx="6875893" cy="857250"/>
            </a:xfrm>
            <a:prstGeom prst="rect">
              <a:avLst/>
            </a:prstGeom>
            <a:blipFill>
              <a:blip r:embed="rId1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4"/>
            <p:cNvSpPr/>
            <p:nvPr/>
          </p:nvSpPr>
          <p:spPr>
            <a:xfrm>
              <a:off x="1747407" y="4635245"/>
              <a:ext cx="6875893" cy="2571750"/>
            </a:xfrm>
            <a:prstGeom prst="rect">
              <a:avLst/>
            </a:prstGeom>
            <a:blipFill>
              <a:blip r:embed="rId2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组合 28"/>
          <p:cNvGrpSpPr/>
          <p:nvPr/>
        </p:nvGrpSpPr>
        <p:grpSpPr>
          <a:xfrm>
            <a:off x="2324553" y="1990694"/>
            <a:ext cx="192786" cy="1306068"/>
            <a:chOff x="2937395" y="2471927"/>
            <a:chExt cx="192786" cy="1306068"/>
          </a:xfrm>
        </p:grpSpPr>
        <p:sp>
          <p:nvSpPr>
            <p:cNvPr id="24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436495" y="288290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ym typeface="+mn-ea"/>
              </a:rPr>
              <a:t>1≤</a:t>
            </a:r>
            <a:r>
              <a:rPr lang="en-US" altLang="zh-CN" i="1" dirty="0" err="1"/>
              <a:t>i≤k</a:t>
            </a:r>
            <a:r>
              <a:rPr lang="en-US" altLang="zh-CN" i="1" dirty="0"/>
              <a:t>&lt;j</a:t>
            </a:r>
            <a:r>
              <a:rPr lang="en-US" altLang="zh-CN" i="1" dirty="0" err="1">
                <a:sym typeface="+mn-ea"/>
              </a:rPr>
              <a:t>≤n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ONSTRUCT </a:t>
            </a:r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065" marR="5080" indent="0">
              <a:lnSpc>
                <a:spcPts val="2630"/>
              </a:lnSpc>
              <a:spcBef>
                <a:spcPts val="290"/>
              </a:spcBef>
              <a:buNone/>
              <a:tabLst>
                <a:tab pos="358775" algn="l"/>
                <a:tab pos="359410" algn="l"/>
              </a:tabLst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It is coordinate with the Matrix-chain-Order. So modify  Matrix-chain-order, we can construct optimal triangle  decomposition.</a:t>
            </a:r>
            <a:endParaRPr lang="en-US" altLang="zh-CN" sz="2300" spc="-5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1"/>
          <p:cNvSpPr>
            <a:spLocks noGrp="1"/>
          </p:cNvSpPr>
          <p:nvPr/>
        </p:nvSpPr>
        <p:spPr>
          <a:xfrm>
            <a:off x="862172" y="7133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802005" rtl="0" eaLnBrk="1" latinLnBrk="0" hangingPunct="1">
              <a:defRPr sz="10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01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3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01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33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80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10" name="灯片编号占位符 2"/>
          <p:cNvSpPr>
            <a:spLocks noGrp="1"/>
          </p:cNvSpPr>
          <p:nvPr/>
        </p:nvSpPr>
        <p:spPr>
          <a:xfrm>
            <a:off x="7679215" y="7133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802005" rtl="0" eaLnBrk="1" latinLnBrk="0" hangingPunct="1">
              <a:defRPr sz="10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01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3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01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33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80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11" name="object 2"/>
          <p:cNvSpPr/>
          <p:nvPr/>
        </p:nvSpPr>
        <p:spPr>
          <a:xfrm>
            <a:off x="802003" y="1270825"/>
            <a:ext cx="3906054" cy="25081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3"/>
          <p:cNvGraphicFramePr>
            <a:graphicFrameLocks noGrp="1"/>
          </p:cNvGraphicFramePr>
          <p:nvPr/>
        </p:nvGraphicFramePr>
        <p:xfrm>
          <a:off x="5738272" y="1161055"/>
          <a:ext cx="3593465" cy="2616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080"/>
                <a:gridCol w="513080"/>
                <a:gridCol w="513715"/>
                <a:gridCol w="513080"/>
                <a:gridCol w="513715"/>
                <a:gridCol w="513080"/>
                <a:gridCol w="513715"/>
              </a:tblGrid>
              <a:tr h="373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3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8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7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8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12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3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7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4"/>
          <p:cNvGraphicFramePr>
            <a:graphicFrameLocks noGrp="1"/>
          </p:cNvGraphicFramePr>
          <p:nvPr/>
        </p:nvGraphicFramePr>
        <p:xfrm>
          <a:off x="1460404" y="419152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5"/>
          <p:cNvGraphicFramePr>
            <a:graphicFrameLocks noGrp="1"/>
          </p:cNvGraphicFramePr>
          <p:nvPr/>
        </p:nvGraphicFramePr>
        <p:xfrm>
          <a:off x="5933344" y="4220102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636148" y="791723"/>
            <a:ext cx="1213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g[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9459" y="4182529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6395" y="4220102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三个顶点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5" name="object 3"/>
          <p:cNvSpPr/>
          <p:nvPr/>
        </p:nvSpPr>
        <p:spPr>
          <a:xfrm>
            <a:off x="2361284" y="2251584"/>
            <a:ext cx="5970831" cy="30565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W</a:t>
            </a:r>
            <a:r>
              <a:rPr lang="en-US" altLang="zh-CN" dirty="0"/>
              <a:t>HAT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270851" cy="4818063"/>
          </a:xfrm>
        </p:spPr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Dynamic</a:t>
            </a:r>
            <a:r>
              <a:rPr kumimoji="0" lang="en-US" altLang="zh-CN" sz="3000" b="0" i="0" u="none" strike="noStrike" kern="120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Programming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4675" marR="0" lvl="0" indent="-302895" algn="l" defTabSz="914400" rtl="0" eaLnBrk="1" fontAlgn="auto" latinLnBrk="0" hangingPunct="1">
              <a:lnSpc>
                <a:spcPct val="12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Divide into</a:t>
            </a:r>
            <a:r>
              <a:rPr kumimoji="0" lang="en-US" altLang="zh-CN" sz="3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subproblem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5945" marR="5080" lvl="0" indent="-30226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Solve each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subproblem only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once,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store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solutions in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list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, and access it </a:t>
            </a:r>
            <a:r>
              <a:rPr kumimoji="0" lang="en-US" altLang="zh-CN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when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solution is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reused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4675" marR="0" lvl="0" indent="-30289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Bottom-up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四个顶点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11" name="object 3"/>
          <p:cNvSpPr/>
          <p:nvPr/>
        </p:nvSpPr>
        <p:spPr>
          <a:xfrm>
            <a:off x="2361284" y="2251584"/>
            <a:ext cx="6004536" cy="3582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五个顶点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7" name="object 3"/>
          <p:cNvSpPr/>
          <p:nvPr/>
        </p:nvSpPr>
        <p:spPr>
          <a:xfrm>
            <a:off x="2361284" y="2251584"/>
            <a:ext cx="5946222" cy="31397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六个顶点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5" name="object 3"/>
          <p:cNvSpPr/>
          <p:nvPr/>
        </p:nvSpPr>
        <p:spPr>
          <a:xfrm>
            <a:off x="2398733" y="2832025"/>
            <a:ext cx="5895933" cy="18956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150755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1498559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150755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1507557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3911726" y="4451026"/>
            <a:ext cx="2869948" cy="1884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W</a:t>
            </a:r>
            <a:r>
              <a:rPr lang="en-US" altLang="zh-CN" dirty="0"/>
              <a:t>HAT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Elements of dynamic</a:t>
            </a:r>
            <a:r>
              <a:rPr kumimoji="0" lang="en-US" altLang="zh-CN" sz="3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programming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718185" marR="0" lvl="0" indent="-44640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/>
              <a:buChar char=""/>
              <a:tabLst>
                <a:tab pos="718185" algn="l"/>
                <a:tab pos="718820" algn="l"/>
              </a:tabLst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</a:t>
            </a:r>
            <a:r>
              <a:rPr kumimoji="0" lang="en-US" altLang="zh-CN" sz="30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substructure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272415" marR="5080" lvl="0" indent="133350" algn="l" defTabSz="914400" rtl="0" eaLnBrk="1" fontAlgn="auto" latinLnBrk="0" hangingPunct="1">
              <a:lnSpc>
                <a:spcPct val="89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problem </a:t>
            </a:r>
            <a:r>
              <a:rPr kumimoji="0" lang="en-US" altLang="zh-CN" sz="3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exhibits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</a:t>
            </a:r>
            <a:r>
              <a:rPr kumimoji="0" lang="en-US" altLang="zh-CN" sz="300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substructure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if an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 to the problem is 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contained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within its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solutions</a:t>
            </a:r>
            <a:r>
              <a:rPr kumimoji="0" lang="en-US" altLang="zh-CN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to subproblems.</a:t>
            </a:r>
            <a:endParaRPr kumimoji="0" lang="en-US" altLang="zh-CN" sz="30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729615" marR="5080" indent="-457200" defTabSz="914400">
              <a:lnSpc>
                <a:spcPct val="89000"/>
              </a:lnSpc>
              <a:spcBef>
                <a:spcPts val="615"/>
              </a:spcBef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Overlapping subproblems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272415" marR="5080" indent="133350" defTabSz="914400">
              <a:lnSpc>
                <a:spcPct val="89000"/>
              </a:lnSpc>
              <a:spcBef>
                <a:spcPts val="615"/>
              </a:spcBef>
              <a:buNone/>
              <a:defRPr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When a recursive algorithm revisits the  same problem over and over again, we say  that the optimization problem has  overlapping subproblems.</a:t>
            </a:r>
            <a:endParaRPr lang="en-US" altLang="zh-CN" sz="3000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72415" marR="5080" indent="0" defTabSz="914400">
              <a:lnSpc>
                <a:spcPct val="89000"/>
              </a:lnSpc>
              <a:spcBef>
                <a:spcPts val="615"/>
              </a:spcBef>
              <a:buNone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UBSTRUCTURE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 </a:t>
            </a:r>
            <a:r>
              <a:rPr lang="en-US" altLang="zh-CN" dirty="0"/>
              <a:t>Show that a solution to the problem  consists of making a </a:t>
            </a:r>
            <a:r>
              <a:rPr lang="en-US" altLang="zh-CN" dirty="0">
                <a:solidFill>
                  <a:srgbClr val="FF0000"/>
                </a:solidFill>
              </a:rPr>
              <a:t>choice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 </a:t>
            </a:r>
            <a:r>
              <a:rPr lang="en-US" altLang="zh-CN" dirty="0"/>
              <a:t>Suppose the choices are </a:t>
            </a:r>
            <a:r>
              <a:rPr lang="en-US" altLang="zh-CN" dirty="0">
                <a:solidFill>
                  <a:srgbClr val="FF0000"/>
                </a:solidFill>
              </a:rPr>
              <a:t>known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Determine which </a:t>
            </a:r>
            <a:r>
              <a:rPr lang="en-US" altLang="zh-CN" dirty="0">
                <a:solidFill>
                  <a:srgbClr val="FF0000"/>
                </a:solidFill>
              </a:rPr>
              <a:t>subproblems  ensue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 </a:t>
            </a:r>
            <a:r>
              <a:rPr lang="en-US" altLang="zh-CN" dirty="0">
                <a:solidFill>
                  <a:srgbClr val="FF0000"/>
                </a:solidFill>
              </a:rPr>
              <a:t>Cut-and-paste</a:t>
            </a:r>
            <a:r>
              <a:rPr lang="en-US" altLang="zh-CN" dirty="0"/>
              <a:t>.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H</a:t>
            </a:r>
            <a:r>
              <a:rPr lang="en-US" altLang="zh-CN" dirty="0"/>
              <a:t>OW</a:t>
            </a:r>
            <a:r>
              <a:rPr lang="en-US" altLang="zh-CN" sz="4200" dirty="0"/>
              <a:t>?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510"/>
              </a:spcBef>
              <a:buNone/>
            </a:pPr>
            <a:r>
              <a:rPr lang="en-US" altLang="zh-CN" sz="300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The step of dynamic</a:t>
            </a:r>
            <a:r>
              <a:rPr lang="en-US" altLang="zh-CN" sz="3000" spc="-7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300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programming:</a:t>
            </a:r>
            <a:endParaRPr lang="en-US" altLang="zh-CN" sz="3000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476885" lvl="0" indent="-161925" defTabSz="914400">
              <a:lnSpc>
                <a:spcPct val="120000"/>
              </a:lnSpc>
              <a:spcBef>
                <a:spcPts val="435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Characterize the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structure of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solution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259715" lvl="0" indent="-161925" defTabSz="914400">
              <a:lnSpc>
                <a:spcPct val="120000"/>
              </a:lnSpc>
              <a:spcBef>
                <a:spcPts val="5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Recursively define the value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of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solution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5080" lvl="0" indent="-161925" defTabSz="914400">
              <a:lnSpc>
                <a:spcPct val="120000"/>
              </a:lnSpc>
              <a:spcBef>
                <a:spcPts val="0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Compute the value of an optimal solution</a:t>
            </a:r>
            <a:r>
              <a:rPr lang="en-US" altLang="zh-CN" spc="-1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in 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bottom-up</a:t>
            </a:r>
            <a:r>
              <a:rPr lang="en-US" altLang="zh-CN" spc="-4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fashion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1266825" lvl="0" indent="-161925" defTabSz="914400">
              <a:lnSpc>
                <a:spcPct val="120000"/>
              </a:lnSpc>
              <a:spcBef>
                <a:spcPts val="0"/>
              </a:spcBef>
              <a:buFontTx/>
              <a:buChar char="•"/>
              <a:tabLst>
                <a:tab pos="45021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Construct 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solution</a:t>
            </a:r>
            <a:r>
              <a:rPr lang="en-US" altLang="zh-CN" spc="-11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from  computed</a:t>
            </a:r>
            <a:r>
              <a:rPr lang="en-US" altLang="zh-CN" spc="-2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information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11274</Words>
  <Application>WPS 演示</Application>
  <PresentationFormat>自定义</PresentationFormat>
  <Paragraphs>3438</Paragraphs>
  <Slides>65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8" baseType="lpstr">
      <vt:lpstr>Arial</vt:lpstr>
      <vt:lpstr>宋体</vt:lpstr>
      <vt:lpstr>Wingdings</vt:lpstr>
      <vt:lpstr>Times New Roman</vt:lpstr>
      <vt:lpstr>Comic Sans MS</vt:lpstr>
      <vt:lpstr>微软雅黑</vt:lpstr>
      <vt:lpstr>Comic Sans MS</vt:lpstr>
      <vt:lpstr>Times New Roman</vt:lpstr>
      <vt:lpstr>Wingdings</vt:lpstr>
      <vt:lpstr>Arial Unicode MS</vt:lpstr>
      <vt:lpstr>等线 Light</vt:lpstr>
      <vt:lpstr>等线</vt:lpstr>
      <vt:lpstr>Symbol</vt:lpstr>
      <vt:lpstr>DejaVu Sans</vt:lpstr>
      <vt:lpstr>Calibri</vt:lpstr>
      <vt:lpstr>Noto Sans CJK JP Black</vt:lpstr>
      <vt:lpstr>Segoe Print</vt:lpstr>
      <vt:lpstr>Schoolbook Uralic</vt:lpstr>
      <vt:lpstr>Noto Sans Mono CJK JP Bold</vt:lpstr>
      <vt:lpstr>Georgia</vt:lpstr>
      <vt:lpstr>Arial</vt:lpstr>
      <vt:lpstr>Noto Sans CJK JP Regular</vt:lpstr>
      <vt:lpstr>Office 主题​​</vt:lpstr>
      <vt:lpstr>PowerPoint 演示文稿</vt:lpstr>
      <vt:lpstr> OUTLINE</vt:lpstr>
      <vt:lpstr>INTRODUCTION TO DYNAMIC PROGRAMMING</vt:lpstr>
      <vt:lpstr>WHY?</vt:lpstr>
      <vt:lpstr>WHY?</vt:lpstr>
      <vt:lpstr>WHAT</vt:lpstr>
      <vt:lpstr>WHAT</vt:lpstr>
      <vt:lpstr>OPTIMAL SUBSTRUCTURE</vt:lpstr>
      <vt:lpstr>HOW?</vt:lpstr>
      <vt:lpstr>PowerPoint 演示文稿</vt:lpstr>
      <vt:lpstr>PROBLEM DEFINITION</vt:lpstr>
      <vt:lpstr>MOTIVATION</vt:lpstr>
      <vt:lpstr>MULTIPLICATION ORDER</vt:lpstr>
      <vt:lpstr>SOLUTION SPACE</vt:lpstr>
      <vt:lpstr>SOLUTION SPACE</vt:lpstr>
      <vt:lpstr>STEP 1: STRUCTURE OF OPTIMAL SOLUTION</vt:lpstr>
      <vt:lpstr>MULTIPLICATION ORDER</vt:lpstr>
      <vt:lpstr>OVERLAPPING</vt:lpstr>
      <vt:lpstr>STEP 2: RECURSION</vt:lpstr>
      <vt:lpstr>EXAMPLE</vt:lpstr>
      <vt:lpstr>STEP 3	BOTTOM-UP</vt:lpstr>
      <vt:lpstr>STEP 3	BOTTOM-UP</vt:lpstr>
      <vt:lpstr>STEP 4 CONSTRUCTING</vt:lpstr>
      <vt:lpstr>EXAMPLE</vt:lpstr>
      <vt:lpstr>PowerPoint 演示文稿</vt:lpstr>
      <vt:lpstr>LONGEST COMMON SUSEQUENCE (LCS)</vt:lpstr>
      <vt:lpstr>DEFINITION</vt:lpstr>
      <vt:lpstr>EXAMPLE</vt:lpstr>
      <vt:lpstr>EXAMPLE</vt:lpstr>
      <vt:lpstr>CHARACTERIZING LCS</vt:lpstr>
      <vt:lpstr>CHARACTERIZING LCS</vt:lpstr>
      <vt:lpstr>RECURSIVE SOLUTION</vt:lpstr>
      <vt:lpstr>RECURSIVE SOLUTION</vt:lpstr>
      <vt:lpstr>OVERLAPPING</vt:lpstr>
      <vt:lpstr>COMPUTING THE LENGTH OF AN LCS</vt:lpstr>
      <vt:lpstr>CONSTRUCTING AN LCS</vt:lpstr>
      <vt:lpstr>EXAMPLE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PowerPoint 演示文稿</vt:lpstr>
      <vt:lpstr>DEFINITION</vt:lpstr>
      <vt:lpstr>DEFINITION</vt:lpstr>
      <vt:lpstr>DEFINITION</vt:lpstr>
      <vt:lpstr>THE STRUCTURE OF OPTIMAL SOLUTION</vt:lpstr>
      <vt:lpstr>TRIANGLE DECOMPOSITION AND MATRIX-CHAIN-ORDER</vt:lpstr>
      <vt:lpstr>TRIANGLE DECOMPOSITION AND MATRIX-CHAIN-ORDER</vt:lpstr>
      <vt:lpstr>RECURSIVE SOLUTION</vt:lpstr>
      <vt:lpstr>CONSTRUCT OPTIMAL 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大宇哥</cp:lastModifiedBy>
  <cp:revision>92</cp:revision>
  <dcterms:created xsi:type="dcterms:W3CDTF">2020-09-07T07:25:00Z</dcterms:created>
  <dcterms:modified xsi:type="dcterms:W3CDTF">2020-10-19T12:33:46Z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